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637" r:id="rId2"/>
    <p:sldId id="638" r:id="rId3"/>
    <p:sldId id="640" r:id="rId4"/>
    <p:sldId id="644" r:id="rId5"/>
    <p:sldId id="646" r:id="rId6"/>
    <p:sldId id="598" r:id="rId7"/>
    <p:sldId id="659" r:id="rId8"/>
    <p:sldId id="657" r:id="rId9"/>
    <p:sldId id="658" r:id="rId10"/>
    <p:sldId id="660" r:id="rId11"/>
    <p:sldId id="649" r:id="rId12"/>
    <p:sldId id="648" r:id="rId13"/>
    <p:sldId id="654" r:id="rId14"/>
    <p:sldId id="655" r:id="rId15"/>
    <p:sldId id="653" r:id="rId16"/>
    <p:sldId id="652" r:id="rId17"/>
    <p:sldId id="650" r:id="rId18"/>
    <p:sldId id="651" r:id="rId19"/>
    <p:sldId id="635" r:id="rId20"/>
    <p:sldId id="612"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ning, Thomas" initials="BT" lastIdx="2" clrIdx="0">
    <p:extLst>
      <p:ext uri="{19B8F6BF-5375-455C-9EA6-DF929625EA0E}">
        <p15:presenceInfo xmlns:p15="http://schemas.microsoft.com/office/powerpoint/2012/main" userId="S-1-5-21-507921405-1390067357-725345543-17357" providerId="AD"/>
      </p:ext>
    </p:extLst>
  </p:cmAuthor>
  <p:cmAuthor id="2" name="Vanessa James" initials="VJ" lastIdx="28" clrIdx="1">
    <p:extLst>
      <p:ext uri="{19B8F6BF-5375-455C-9EA6-DF929625EA0E}">
        <p15:presenceInfo xmlns:p15="http://schemas.microsoft.com/office/powerpoint/2012/main" userId="f54bfd91eb58be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CC"/>
    <a:srgbClr val="FF0000"/>
    <a:srgbClr val="66FF66"/>
    <a:srgbClr val="00CC00"/>
    <a:srgbClr val="FFCC66"/>
    <a:srgbClr val="FFFF66"/>
    <a:srgbClr val="FFFF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1226" autoAdjust="0"/>
  </p:normalViewPr>
  <p:slideViewPr>
    <p:cSldViewPr snapToGrid="0">
      <p:cViewPr varScale="1">
        <p:scale>
          <a:sx n="54" d="100"/>
          <a:sy n="54" d="100"/>
        </p:scale>
        <p:origin x="1070" y="-53"/>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 d="2"/>
          <a:sy n="1" d="2"/>
        </p:scale>
        <p:origin x="4248" y="14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2"/>
            <a:ext cx="3038614" cy="464821"/>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lvl1pPr defTabSz="931536">
              <a:defRPr sz="1200"/>
            </a:lvl1pPr>
          </a:lstStyle>
          <a:p>
            <a:pPr>
              <a:defRPr/>
            </a:pPr>
            <a:endParaRPr lang="en-US"/>
          </a:p>
        </p:txBody>
      </p:sp>
      <p:sp>
        <p:nvSpPr>
          <p:cNvPr id="26627" name="Rectangle 3"/>
          <p:cNvSpPr>
            <a:spLocks noGrp="1" noChangeArrowheads="1"/>
          </p:cNvSpPr>
          <p:nvPr>
            <p:ph type="dt" sz="quarter" idx="1"/>
          </p:nvPr>
        </p:nvSpPr>
        <p:spPr bwMode="auto">
          <a:xfrm>
            <a:off x="3970627" y="2"/>
            <a:ext cx="3038614" cy="464821"/>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lvl1pPr algn="r" defTabSz="931536">
              <a:defRPr sz="1200"/>
            </a:lvl1pPr>
          </a:lstStyle>
          <a:p>
            <a:pPr>
              <a:defRPr/>
            </a:pPr>
            <a:endParaRPr lang="en-US"/>
          </a:p>
        </p:txBody>
      </p:sp>
      <p:sp>
        <p:nvSpPr>
          <p:cNvPr id="26628" name="Rectangle 4"/>
          <p:cNvSpPr>
            <a:spLocks noGrp="1" noChangeArrowheads="1"/>
          </p:cNvSpPr>
          <p:nvPr>
            <p:ph type="ftr" sz="quarter" idx="2"/>
          </p:nvPr>
        </p:nvSpPr>
        <p:spPr bwMode="auto">
          <a:xfrm>
            <a:off x="1" y="8829561"/>
            <a:ext cx="3038614" cy="464821"/>
          </a:xfrm>
          <a:prstGeom prst="rect">
            <a:avLst/>
          </a:prstGeom>
          <a:noFill/>
          <a:ln w="9525">
            <a:noFill/>
            <a:miter lim="800000"/>
            <a:headEnd/>
            <a:tailEnd/>
          </a:ln>
          <a:effectLst/>
        </p:spPr>
        <p:txBody>
          <a:bodyPr vert="horz" wrap="square" lIns="93140" tIns="46572" rIns="93140" bIns="46572" numCol="1" anchor="b" anchorCtr="0" compatLnSpc="1">
            <a:prstTxWarp prst="textNoShape">
              <a:avLst/>
            </a:prstTxWarp>
          </a:bodyPr>
          <a:lstStyle>
            <a:lvl1pPr defTabSz="931536">
              <a:defRPr sz="1200"/>
            </a:lvl1pPr>
          </a:lstStyle>
          <a:p>
            <a:pPr>
              <a:defRPr/>
            </a:pPr>
            <a:endParaRPr lang="en-US"/>
          </a:p>
        </p:txBody>
      </p:sp>
      <p:sp>
        <p:nvSpPr>
          <p:cNvPr id="26629" name="Rectangle 5"/>
          <p:cNvSpPr>
            <a:spLocks noGrp="1" noChangeArrowheads="1"/>
          </p:cNvSpPr>
          <p:nvPr>
            <p:ph type="sldNum" sz="quarter" idx="3"/>
          </p:nvPr>
        </p:nvSpPr>
        <p:spPr bwMode="auto">
          <a:xfrm>
            <a:off x="3970627" y="8829561"/>
            <a:ext cx="3038614" cy="464821"/>
          </a:xfrm>
          <a:prstGeom prst="rect">
            <a:avLst/>
          </a:prstGeom>
          <a:noFill/>
          <a:ln w="9525">
            <a:noFill/>
            <a:miter lim="800000"/>
            <a:headEnd/>
            <a:tailEnd/>
          </a:ln>
          <a:effectLst/>
        </p:spPr>
        <p:txBody>
          <a:bodyPr vert="horz" wrap="square" lIns="93140" tIns="46572" rIns="93140" bIns="46572" numCol="1" anchor="b" anchorCtr="0" compatLnSpc="1">
            <a:prstTxWarp prst="textNoShape">
              <a:avLst/>
            </a:prstTxWarp>
          </a:bodyPr>
          <a:lstStyle>
            <a:lvl1pPr algn="r" defTabSz="931536">
              <a:defRPr sz="1200"/>
            </a:lvl1pPr>
          </a:lstStyle>
          <a:p>
            <a:pPr>
              <a:defRPr/>
            </a:pPr>
            <a:fld id="{652CC738-3D1C-4F5D-9A96-CA077E940BED}" type="slidenum">
              <a:rPr lang="en-US"/>
              <a:pPr>
                <a:defRPr/>
              </a:pPr>
              <a:t>‹#›</a:t>
            </a:fld>
            <a:endParaRPr lang="en-US"/>
          </a:p>
        </p:txBody>
      </p:sp>
    </p:spTree>
    <p:extLst>
      <p:ext uri="{BB962C8B-B14F-4D97-AF65-F5344CB8AC3E}">
        <p14:creationId xmlns:p14="http://schemas.microsoft.com/office/powerpoint/2010/main" val="406440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2"/>
            <a:ext cx="3038614" cy="464821"/>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lvl1pPr defTabSz="931536">
              <a:defRPr sz="1200"/>
            </a:lvl1pPr>
          </a:lstStyle>
          <a:p>
            <a:pPr>
              <a:defRPr/>
            </a:pPr>
            <a:endParaRPr lang="en-US"/>
          </a:p>
        </p:txBody>
      </p:sp>
      <p:sp>
        <p:nvSpPr>
          <p:cNvPr id="4099" name="Rectangle 3"/>
          <p:cNvSpPr>
            <a:spLocks noGrp="1" noChangeArrowheads="1"/>
          </p:cNvSpPr>
          <p:nvPr>
            <p:ph type="dt" idx="1"/>
          </p:nvPr>
        </p:nvSpPr>
        <p:spPr bwMode="auto">
          <a:xfrm>
            <a:off x="3970627" y="2"/>
            <a:ext cx="3038614" cy="464821"/>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lvl1pPr algn="r" defTabSz="931536">
              <a:defRPr sz="12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81100" y="695325"/>
            <a:ext cx="4648200" cy="34877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2204" y="4417813"/>
            <a:ext cx="5605999" cy="4183381"/>
          </a:xfrm>
          <a:prstGeom prst="rect">
            <a:avLst/>
          </a:prstGeom>
          <a:noFill/>
          <a:ln w="9525">
            <a:noFill/>
            <a:miter lim="800000"/>
            <a:headEnd/>
            <a:tailEnd/>
          </a:ln>
          <a:effectLst/>
        </p:spPr>
        <p:txBody>
          <a:bodyPr vert="horz" wrap="square" lIns="93140" tIns="46572" rIns="93140" bIns="465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29561"/>
            <a:ext cx="3038614" cy="464821"/>
          </a:xfrm>
          <a:prstGeom prst="rect">
            <a:avLst/>
          </a:prstGeom>
          <a:noFill/>
          <a:ln w="9525">
            <a:noFill/>
            <a:miter lim="800000"/>
            <a:headEnd/>
            <a:tailEnd/>
          </a:ln>
          <a:effectLst/>
        </p:spPr>
        <p:txBody>
          <a:bodyPr vert="horz" wrap="square" lIns="93140" tIns="46572" rIns="93140" bIns="46572" numCol="1" anchor="b" anchorCtr="0" compatLnSpc="1">
            <a:prstTxWarp prst="textNoShape">
              <a:avLst/>
            </a:prstTxWarp>
          </a:bodyPr>
          <a:lstStyle>
            <a:lvl1pPr defTabSz="931536">
              <a:defRPr sz="1200"/>
            </a:lvl1pPr>
          </a:lstStyle>
          <a:p>
            <a:pPr>
              <a:defRPr/>
            </a:pPr>
            <a:endParaRPr lang="en-US"/>
          </a:p>
        </p:txBody>
      </p:sp>
      <p:sp>
        <p:nvSpPr>
          <p:cNvPr id="4103" name="Rectangle 7"/>
          <p:cNvSpPr>
            <a:spLocks noGrp="1" noChangeArrowheads="1"/>
          </p:cNvSpPr>
          <p:nvPr>
            <p:ph type="sldNum" sz="quarter" idx="5"/>
          </p:nvPr>
        </p:nvSpPr>
        <p:spPr bwMode="auto">
          <a:xfrm>
            <a:off x="3970627" y="8829561"/>
            <a:ext cx="3038614" cy="464821"/>
          </a:xfrm>
          <a:prstGeom prst="rect">
            <a:avLst/>
          </a:prstGeom>
          <a:noFill/>
          <a:ln w="9525">
            <a:noFill/>
            <a:miter lim="800000"/>
            <a:headEnd/>
            <a:tailEnd/>
          </a:ln>
          <a:effectLst/>
        </p:spPr>
        <p:txBody>
          <a:bodyPr vert="horz" wrap="square" lIns="93140" tIns="46572" rIns="93140" bIns="46572" numCol="1" anchor="b" anchorCtr="0" compatLnSpc="1">
            <a:prstTxWarp prst="textNoShape">
              <a:avLst/>
            </a:prstTxWarp>
          </a:bodyPr>
          <a:lstStyle>
            <a:lvl1pPr algn="r" defTabSz="931536">
              <a:defRPr sz="1200"/>
            </a:lvl1pPr>
          </a:lstStyle>
          <a:p>
            <a:pPr>
              <a:defRPr/>
            </a:pPr>
            <a:fld id="{BC70F51F-C805-442C-AEAA-74002F0EDBC7}" type="slidenum">
              <a:rPr lang="en-US"/>
              <a:pPr>
                <a:defRPr/>
              </a:pPr>
              <a:t>‹#›</a:t>
            </a:fld>
            <a:endParaRPr lang="en-US"/>
          </a:p>
        </p:txBody>
      </p:sp>
    </p:spTree>
    <p:extLst>
      <p:ext uri="{BB962C8B-B14F-4D97-AF65-F5344CB8AC3E}">
        <p14:creationId xmlns:p14="http://schemas.microsoft.com/office/powerpoint/2010/main" val="4223871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Shannon Yount and I am with the Office of the Illinois Attorney General. This presentation will provide an overview on the Military and Veterans Rights Bureau and the rights of veterans within the State of Illinois. </a:t>
            </a:r>
          </a:p>
          <a:p>
            <a:endParaRPr lang="en-US" dirty="0"/>
          </a:p>
          <a:p>
            <a:pPr marL="220680" indent="-220680" eaLnBrk="1" hangingPunct="1">
              <a:buAutoNum type="arabicPeriod"/>
            </a:pPr>
            <a:r>
              <a:rPr lang="en-US" b="0" baseline="0" dirty="0"/>
              <a:t>A little bit about myself prior to discussing the bureau and your rights as a veteran. </a:t>
            </a:r>
          </a:p>
          <a:p>
            <a:pPr marL="220680" indent="-220680" eaLnBrk="1" hangingPunct="1">
              <a:buAutoNum type="arabicPeriod"/>
            </a:pPr>
            <a:r>
              <a:rPr lang="en-US" b="0" baseline="0" dirty="0"/>
              <a:t> I am the Program Specialist within the Military and Veterans Bureau and I have been with the bureau since 2018. I served in the Marine Corps for more than seven years as a combat correspondent and held many positions such as area guardsman, sexual assault victim advocate and suicide prevention training NCO. </a:t>
            </a:r>
          </a:p>
          <a:p>
            <a:pPr marL="220680" indent="-220680" eaLnBrk="1" hangingPunct="1">
              <a:buAutoNum type="arabicPeriod"/>
            </a:pPr>
            <a:endParaRPr lang="en-US" b="0" baseline="0" dirty="0"/>
          </a:p>
          <a:p>
            <a:pPr marL="0" indent="0" eaLnBrk="1" hangingPunct="1">
              <a:buNone/>
            </a:pPr>
            <a:r>
              <a:rPr lang="en-US" b="0" baseline="0" dirty="0"/>
              <a:t>During my time in the Marine Corps, I deployed to Afghanistan where I was imbedded with various units. My favorite was covering stories on combat engineers and combat surgeons. I utilize my military experience and years of working in the veteran community every day while with the Office of the Illinois Attorney General. </a:t>
            </a:r>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a:t>
            </a:fld>
            <a:endParaRPr lang="en-US"/>
          </a:p>
        </p:txBody>
      </p:sp>
    </p:spTree>
    <p:extLst>
      <p:ext uri="{BB962C8B-B14F-4D97-AF65-F5344CB8AC3E}">
        <p14:creationId xmlns:p14="http://schemas.microsoft.com/office/powerpoint/2010/main" val="121111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covered in a State Charter presentation include</a:t>
            </a:r>
          </a:p>
          <a:p>
            <a:r>
              <a:rPr lang="en-US" dirty="0"/>
              <a:t>	the effective date of the State Charter Act</a:t>
            </a:r>
          </a:p>
          <a:p>
            <a:r>
              <a:rPr lang="en-US" dirty="0"/>
              <a:t>	who can apply</a:t>
            </a:r>
          </a:p>
          <a:p>
            <a:r>
              <a:rPr lang="en-US" dirty="0"/>
              <a:t>	location of the application on the Military Veterans Assistance Act and State Charter 	subpage.</a:t>
            </a:r>
          </a:p>
          <a:p>
            <a:r>
              <a:rPr lang="en-US" dirty="0"/>
              <a:t>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10</a:t>
            </a:fld>
            <a:endParaRPr lang="en-US"/>
          </a:p>
        </p:txBody>
      </p:sp>
    </p:spTree>
    <p:extLst>
      <p:ext uri="{BB962C8B-B14F-4D97-AF65-F5344CB8AC3E}">
        <p14:creationId xmlns:p14="http://schemas.microsoft.com/office/powerpoint/2010/main" val="138334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I mentioned material, these two guides are maintained and published by the Office of the Illinois Attorney General. </a:t>
            </a:r>
          </a:p>
          <a:p>
            <a:endParaRPr lang="en-US" dirty="0"/>
          </a:p>
          <a:p>
            <a:r>
              <a:rPr lang="en-US" dirty="0"/>
              <a:t>The Benefits for Illinois Veterans book provides information pertaining to federal, state and local benefits. The Legal Rights of Illinois Service Members book provides information pertaining to laws benefitting service members and veterans. </a:t>
            </a:r>
          </a:p>
          <a:p>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11</a:t>
            </a:fld>
            <a:endParaRPr lang="en-US"/>
          </a:p>
        </p:txBody>
      </p:sp>
    </p:spTree>
    <p:extLst>
      <p:ext uri="{BB962C8B-B14F-4D97-AF65-F5344CB8AC3E}">
        <p14:creationId xmlns:p14="http://schemas.microsoft.com/office/powerpoint/2010/main" val="222391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books, there are several brochures</a:t>
            </a:r>
            <a:r>
              <a:rPr lang="en-US" baseline="0" dirty="0"/>
              <a:t> available for citizens. They provide useful information from military leave, consumer scams, veteran employment preference, and Military trauma. </a:t>
            </a:r>
          </a:p>
          <a:p>
            <a:endParaRPr lang="en-US" baseline="0" dirty="0"/>
          </a:p>
          <a:p>
            <a:r>
              <a:rPr lang="en-US" dirty="0"/>
              <a:t>All of this material is readily available on the Military and Veterans Rights webpage. </a:t>
            </a:r>
          </a:p>
          <a:p>
            <a:endParaRPr lang="en-US" dirty="0"/>
          </a:p>
          <a:p>
            <a:r>
              <a:rPr lang="en-US" dirty="0"/>
              <a:t>I keep mentioning that all of this useful information is available on the internet, but what is the best way to locate it? </a:t>
            </a:r>
          </a:p>
          <a:p>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12</a:t>
            </a:fld>
            <a:endParaRPr lang="en-US"/>
          </a:p>
        </p:txBody>
      </p:sp>
    </p:spTree>
    <p:extLst>
      <p:ext uri="{BB962C8B-B14F-4D97-AF65-F5344CB8AC3E}">
        <p14:creationId xmlns:p14="http://schemas.microsoft.com/office/powerpoint/2010/main" val="63988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Locating the Official webpage of the Illinois Attorney General,</a:t>
            </a:r>
            <a:r>
              <a:rPr lang="en-US" baseline="0" dirty="0"/>
              <a:t> Military and Veterans Rights Bureau</a:t>
            </a:r>
            <a:r>
              <a:rPr lang="en-US" dirty="0"/>
              <a:t> is as simple as a Google Search. In</a:t>
            </a:r>
            <a:r>
              <a:rPr lang="en-US" baseline="0" dirty="0"/>
              <a:t> the search bar, type “Illinois Attorney General Military and Veterans Rights”. </a:t>
            </a:r>
            <a:r>
              <a:rPr lang="en-US" dirty="0"/>
              <a:t>As you can see, it is the first link provided and individuals do not have to click on the webpage to locate the Helpline number.  The Helpline is available to seek assistance, information and to file a complaint.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13</a:t>
            </a:fld>
            <a:endParaRPr lang="en-US"/>
          </a:p>
        </p:txBody>
      </p:sp>
    </p:spTree>
    <p:extLst>
      <p:ext uri="{BB962C8B-B14F-4D97-AF65-F5344CB8AC3E}">
        <p14:creationId xmlns:p14="http://schemas.microsoft.com/office/powerpoint/2010/main" val="383240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is what the Military and Veterans Rights main page looks like. All of the MVRB material is on this page. Too include the Request for Assistance form, which is located in the center of the webpage. Individuals can also seek assistance by calling the Helpline at 1-800-382-3000, sending an email to MVRB@ilag.gov or stopping by one of the many offices.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Many of you are wanting to know what things could you seek assistance or information from the bureau. An individual could file a complaint with the bureau if they believe an entity is not Military Veterans Assistance Act complaint. A veteran could file a complaint pertaining to a business filing claims for veterans and they are not VA accredited.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surviving spouse could seek assistance from the bureau in obtaining proper documentation to apply for a Federal or state benefit. Not many people know that individuals can seek records from vital records free of charge if they are utilizing the documents for applying for benefits. </a:t>
            </a:r>
          </a:p>
          <a:p>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14</a:t>
            </a:fld>
            <a:endParaRPr lang="en-US"/>
          </a:p>
        </p:txBody>
      </p:sp>
    </p:spTree>
    <p:extLst>
      <p:ext uri="{BB962C8B-B14F-4D97-AF65-F5344CB8AC3E}">
        <p14:creationId xmlns:p14="http://schemas.microsoft.com/office/powerpoint/2010/main" val="2655554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effective way to seek information or file a complaint with the bureau is to complete and submit a Request for Assistance form, which only consists of four pages.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15</a:t>
            </a:fld>
            <a:endParaRPr lang="en-US"/>
          </a:p>
        </p:txBody>
      </p:sp>
    </p:spTree>
    <p:extLst>
      <p:ext uri="{BB962C8B-B14F-4D97-AF65-F5344CB8AC3E}">
        <p14:creationId xmlns:p14="http://schemas.microsoft.com/office/powerpoint/2010/main" val="141234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2426">
              <a:buNone/>
              <a:defRPr/>
            </a:pPr>
            <a:r>
              <a:rPr lang="en-US" dirty="0"/>
              <a:t>So you sent the form and you wonder, What Now? </a:t>
            </a:r>
          </a:p>
          <a:p>
            <a:pPr marL="0" indent="0" defTabSz="932426">
              <a:buNone/>
              <a:defRPr/>
            </a:pPr>
            <a:endParaRPr lang="en-US" dirty="0"/>
          </a:p>
          <a:p>
            <a:pPr marL="0" indent="0" defTabSz="932426">
              <a:buNone/>
              <a:defRPr/>
            </a:pPr>
            <a:r>
              <a:rPr lang="en-US" dirty="0"/>
              <a:t>That is a great question, members of the bureau will review the RFA to determine if the bureau can assist or if the complaint will need to be referred to another agency. </a:t>
            </a:r>
          </a:p>
          <a:p>
            <a:pPr marL="0" indent="0" defTabSz="932426">
              <a:buNone/>
              <a:defRPr/>
            </a:pPr>
            <a:endParaRPr lang="en-US" dirty="0"/>
          </a:p>
          <a:p>
            <a:pPr marL="0" indent="0" defTabSz="932426">
              <a:buNone/>
              <a:defRPr/>
            </a:pPr>
            <a:r>
              <a:rPr lang="en-US" dirty="0"/>
              <a:t>If the complaint or concern meets the criteria for assistance with MVRB, the next step is informal mediation. A member of the bureau will send a copy of the complaint, along with a letter from the Office of the Attorney General, to the entity or person complained about. Informal mediation is not legal representation. The Attorney Generals Office does not represent individuals, they protect the public interest of Illinois residents.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16</a:t>
            </a:fld>
            <a:endParaRPr lang="en-US"/>
          </a:p>
        </p:txBody>
      </p:sp>
    </p:spTree>
    <p:extLst>
      <p:ext uri="{BB962C8B-B14F-4D97-AF65-F5344CB8AC3E}">
        <p14:creationId xmlns:p14="http://schemas.microsoft.com/office/powerpoint/2010/main" val="308089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informal mediation is unsuccessful, the issue can be escalated to enforcement and investigations. </a:t>
            </a:r>
          </a:p>
          <a:p>
            <a:endParaRPr lang="en-US" dirty="0"/>
          </a:p>
          <a:p>
            <a:r>
              <a:rPr lang="en-US" dirty="0"/>
              <a:t>MVRB enforces service members and veteran rights and protections under a number of different umbrellas, here are just a few. </a:t>
            </a:r>
          </a:p>
          <a:p>
            <a:endParaRPr lang="en-US" dirty="0"/>
          </a:p>
          <a:p>
            <a:r>
              <a:rPr lang="en-US" dirty="0"/>
              <a:t>Illinois Service Member Employment and Reemployment Rights Act</a:t>
            </a:r>
          </a:p>
          <a:p>
            <a:r>
              <a:rPr lang="en-US" dirty="0"/>
              <a:t>Illinois Service Member Civil Relief Act</a:t>
            </a:r>
          </a:p>
          <a:p>
            <a:r>
              <a:rPr lang="en-US" dirty="0"/>
              <a:t>Illinois Consumer Fraud and Deceptive Business Practice Act</a:t>
            </a:r>
          </a:p>
          <a:p>
            <a:r>
              <a:rPr lang="en-US" dirty="0"/>
              <a:t>And Military Veterans Assistance Act</a:t>
            </a:r>
          </a:p>
          <a:p>
            <a:endParaRPr lang="en-US" dirty="0"/>
          </a:p>
          <a:p>
            <a:r>
              <a:rPr lang="en-US" dirty="0"/>
              <a:t>Just because it is not listed above, does not mean we can not help. We encourage individuals to contact us and talk to us about their issues or concerns.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17</a:t>
            </a:fld>
            <a:endParaRPr lang="en-US"/>
          </a:p>
        </p:txBody>
      </p:sp>
    </p:spTree>
    <p:extLst>
      <p:ext uri="{BB962C8B-B14F-4D97-AF65-F5344CB8AC3E}">
        <p14:creationId xmlns:p14="http://schemas.microsoft.com/office/powerpoint/2010/main" val="812530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bureau receives a series of complaints or identifies a trend that negatively affects the veteran/military community. We advise the Attorney General and legislation team and propose legislation. </a:t>
            </a:r>
          </a:p>
          <a:p>
            <a:endParaRPr lang="en-US" dirty="0"/>
          </a:p>
          <a:p>
            <a:r>
              <a:rPr lang="en-US" dirty="0"/>
              <a:t>Due to our background, members of the bureau are tasked with legislation reviews for state bills that are entered into the Illinois General Assembly. </a:t>
            </a:r>
          </a:p>
          <a:p>
            <a:endParaRPr lang="en-US" dirty="0"/>
          </a:p>
          <a:p>
            <a:r>
              <a:rPr lang="en-US" dirty="0"/>
              <a:t>We assisted with the amendment to the Military Veterans Assistance Act, State Charter and recent changes to the Consumer Protection Act that addresses VA claims and nonaccredited individuals. </a:t>
            </a:r>
          </a:p>
          <a:p>
            <a:endParaRPr lang="en-US" dirty="0"/>
          </a:p>
          <a:p>
            <a:r>
              <a:rPr lang="en-US" dirty="0"/>
              <a:t>Our knowledge of nonaccredited entities targeting veterans is well known Nationally. </a:t>
            </a:r>
          </a:p>
          <a:p>
            <a:endParaRPr lang="en-US" dirty="0"/>
          </a:p>
          <a:p>
            <a:r>
              <a:rPr lang="en-US" dirty="0"/>
              <a:t>There are members of the bureau who are appointed to committees. I am the Attorney General’s appointed representative for the Illinois Veterans Advisory Council.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18</a:t>
            </a:fld>
            <a:endParaRPr lang="en-US"/>
          </a:p>
        </p:txBody>
      </p:sp>
    </p:spTree>
    <p:extLst>
      <p:ext uri="{BB962C8B-B14F-4D97-AF65-F5344CB8AC3E}">
        <p14:creationId xmlns:p14="http://schemas.microsoft.com/office/powerpoint/2010/main" val="3462088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use this information to stay vigilant, ask questions and to seek assistance from the Office of the Illinois Attorney General.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19</a:t>
            </a:fld>
            <a:endParaRPr lang="en-US"/>
          </a:p>
        </p:txBody>
      </p:sp>
    </p:spTree>
    <p:extLst>
      <p:ext uri="{BB962C8B-B14F-4D97-AF65-F5344CB8AC3E}">
        <p14:creationId xmlns:p14="http://schemas.microsoft.com/office/powerpoint/2010/main" val="331378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During the presentation,  I will conduct an overview of the Military and Veterans Rights Bureau, scams targeting veterans, rights as a veteran and the many ways to contact us for assistance.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2</a:t>
            </a:fld>
            <a:endParaRPr lang="en-US"/>
          </a:p>
        </p:txBody>
      </p:sp>
    </p:spTree>
    <p:extLst>
      <p:ext uri="{BB962C8B-B14F-4D97-AF65-F5344CB8AC3E}">
        <p14:creationId xmlns:p14="http://schemas.microsoft.com/office/powerpoint/2010/main" val="795427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concludes my presentation. If you have any questions or concerns, submit a RFA from our website, send an email or call the Helpline at 1-800-382-3000. </a:t>
            </a:r>
          </a:p>
          <a:p>
            <a:pPr marL="0" indent="0">
              <a:buNone/>
            </a:pPr>
            <a:endParaRPr lang="en-US" dirty="0"/>
          </a:p>
          <a:p>
            <a:pPr marL="0" indent="0">
              <a:buNone/>
            </a:pPr>
            <a:r>
              <a:rPr lang="en-US" dirty="0"/>
              <a:t>Thank you for your time. </a:t>
            </a:r>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20</a:t>
            </a:fld>
            <a:endParaRPr lang="en-US"/>
          </a:p>
        </p:txBody>
      </p:sp>
    </p:spTree>
    <p:extLst>
      <p:ext uri="{BB962C8B-B14F-4D97-AF65-F5344CB8AC3E}">
        <p14:creationId xmlns:p14="http://schemas.microsoft.com/office/powerpoint/2010/main" val="21279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557" marR="0" lvl="0" indent="-220557" algn="l" defTabSz="914400" rtl="0" eaLnBrk="1" fontAlgn="base" latinLnBrk="0" hangingPunct="1">
              <a:lnSpc>
                <a:spcPct val="100000"/>
              </a:lnSpc>
              <a:spcBef>
                <a:spcPct val="30000"/>
              </a:spcBef>
              <a:spcAft>
                <a:spcPct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Just a little background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on</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the bureau .  .  .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IL</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appears to be the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only  </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AG’s office in the country that has an entire bureau dedicated solely to addressing the concerns of service members, veterans and their families.    There are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four</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attorneys ..  ..  ..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one</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programs specialist ,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a</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military and veterans advocate   and an administration clerk assigned to the bureau.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All four</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of those attorneys  .  .  .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and</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the Program Specialist  .  .  .     are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veterans</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Two of those</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attorneys   are military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retirees</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The third attorney is currently serving as a JAG officer in the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Reserves</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The fourth     is currently serving as a JAG officer in the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National Guard.</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ALL FOUR</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of those attorneys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AND</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the Program Specialist are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VA Accredited</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  .  .     The Military and Veterans Advocate  and Administration Clerk have been apart of the military community. SO,   I think it would be fair to say that .  .  .     collectively, at least,     ..  ..  ..     we are pretty well versed in  service member and veteran related matters and concerns .  .  . </a:t>
            </a:r>
          </a:p>
          <a:p>
            <a:pPr marL="220557" marR="0" lvl="0" indent="-220557" algn="l" defTabSz="914400" rtl="0" eaLnBrk="1" fontAlgn="base" latinLnBrk="0" hangingPunct="1">
              <a:lnSpc>
                <a:spcPct val="100000"/>
              </a:lnSpc>
              <a:spcBef>
                <a:spcPct val="30000"/>
              </a:spcBef>
              <a:spcAft>
                <a:spcPct val="0"/>
              </a:spcAft>
              <a:buClrTx/>
              <a:buSzTx/>
              <a:buFontTx/>
              <a:buAutoNum type="arabicPeriod"/>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220557" marR="0" lvl="0" indent="-220557" algn="l" defTabSz="914400" rtl="0" eaLnBrk="1" fontAlgn="base" latinLnBrk="0" hangingPunct="1">
              <a:lnSpc>
                <a:spcPct val="100000"/>
              </a:lnSpc>
              <a:spcBef>
                <a:spcPct val="30000"/>
              </a:spcBef>
              <a:spcAft>
                <a:spcPct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Inside</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that bureau,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the attorneys are assigned to specific areas of law that pertain to the veteran/military community. </a:t>
            </a:r>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3</a:t>
            </a:fld>
            <a:endParaRPr lang="en-US"/>
          </a:p>
        </p:txBody>
      </p:sp>
    </p:spTree>
    <p:extLst>
      <p:ext uri="{BB962C8B-B14F-4D97-AF65-F5344CB8AC3E}">
        <p14:creationId xmlns:p14="http://schemas.microsoft.com/office/powerpoint/2010/main" val="102616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Seems like a lot to cover for one bureau, but we are passionate about serving veterans, service members and </a:t>
            </a:r>
            <a:r>
              <a:rPr lang="en-US" dirty="0">
                <a:solidFill>
                  <a:srgbClr val="FF0000"/>
                </a:solidFill>
              </a:rPr>
              <a:t>dependents</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4</a:t>
            </a:fld>
            <a:endParaRPr lang="en-US"/>
          </a:p>
        </p:txBody>
      </p:sp>
    </p:spTree>
    <p:extLst>
      <p:ext uri="{BB962C8B-B14F-4D97-AF65-F5344CB8AC3E}">
        <p14:creationId xmlns:p14="http://schemas.microsoft.com/office/powerpoint/2010/main" val="55309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of the ways we strive to meet our mission is with education.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publish material that provides information to the military community. This allows us to educate members of the community about their rights and how to obtain eligible benefits.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Education also consists of getting out into the communities of Illinois and educating citizens. Either by staffing resource tables or conducting presentations. Such as what I am doing right now. We also have a resource table staffed for this event.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Upon request, members of the bureau can conduct presentations and attend community events. All you have to do is call the Helpline at 1-800-382-3000 or email MVRB@ilag.gov. </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5</a:t>
            </a:fld>
            <a:endParaRPr lang="en-US"/>
          </a:p>
        </p:txBody>
      </p:sp>
    </p:spTree>
    <p:extLst>
      <p:ext uri="{BB962C8B-B14F-4D97-AF65-F5344CB8AC3E}">
        <p14:creationId xmlns:p14="http://schemas.microsoft.com/office/powerpoint/2010/main" val="275838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210E68-A3ED-404B-98C0-37A7D8D0B433}" type="slidenum">
              <a:rPr lang="en-US" smtClean="0"/>
              <a:pPr/>
              <a:t>6</a:t>
            </a:fld>
            <a:endParaRPr lang="en-US"/>
          </a:p>
        </p:txBody>
      </p:sp>
      <p:sp>
        <p:nvSpPr>
          <p:cNvPr id="63491" name="Rectangle 2"/>
          <p:cNvSpPr>
            <a:spLocks noGrp="1" noRot="1" noChangeAspect="1" noChangeArrowheads="1" noTextEdit="1"/>
          </p:cNvSpPr>
          <p:nvPr>
            <p:ph type="sldImg"/>
          </p:nvPr>
        </p:nvSpPr>
        <p:spPr>
          <a:xfrm>
            <a:off x="1177925" y="692150"/>
            <a:ext cx="4654550" cy="3490913"/>
          </a:xfrm>
          <a:ln/>
        </p:spPr>
      </p:sp>
      <p:sp>
        <p:nvSpPr>
          <p:cNvPr id="63492" name="Rectangle 3"/>
          <p:cNvSpPr>
            <a:spLocks noGrp="1" noChangeArrowheads="1"/>
          </p:cNvSpPr>
          <p:nvPr>
            <p:ph type="body" idx="1"/>
          </p:nvPr>
        </p:nvSpPr>
        <p:spPr>
          <a:xfrm>
            <a:off x="702204" y="4417815"/>
            <a:ext cx="5605999" cy="4185402"/>
          </a:xfrm>
          <a:noFill/>
          <a:ln/>
        </p:spPr>
        <p:txBody>
          <a:bodyPr/>
          <a:lstStyle/>
          <a:p>
            <a:pPr marL="0" indent="0" eaLnBrk="1" hangingPunct="1">
              <a:buNone/>
            </a:pPr>
            <a:r>
              <a:rPr lang="en-US" dirty="0"/>
              <a:t>As I said, the bureau conducts a variety of presentations to ensure awareness of your rights and benefits. We offer five that are for the military community. </a:t>
            </a:r>
          </a:p>
          <a:p>
            <a:pPr marL="0" indent="0" eaLnBrk="1" hangingPunct="1">
              <a:buNone/>
            </a:pPr>
            <a:endParaRPr lang="en-US" dirty="0"/>
          </a:p>
          <a:p>
            <a:pPr marL="0" indent="0" eaLnBrk="1" hangingPunct="1">
              <a:buNone/>
            </a:pPr>
            <a:r>
              <a:rPr lang="en-US" dirty="0"/>
              <a:t>We are about to kick off the second series of a webinars for this year. If interested, please visit the OAG resource table and sign up for announcements. </a:t>
            </a:r>
          </a:p>
        </p:txBody>
      </p:sp>
    </p:spTree>
    <p:extLst>
      <p:ext uri="{BB962C8B-B14F-4D97-AF65-F5344CB8AC3E}">
        <p14:creationId xmlns:p14="http://schemas.microsoft.com/office/powerpoint/2010/main" val="222333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210E68-A3ED-404B-98C0-37A7D8D0B433}" type="slidenum">
              <a:rPr lang="en-US" smtClean="0"/>
              <a:pPr/>
              <a:t>7</a:t>
            </a:fld>
            <a:endParaRPr lang="en-US"/>
          </a:p>
        </p:txBody>
      </p:sp>
      <p:sp>
        <p:nvSpPr>
          <p:cNvPr id="63491" name="Rectangle 2"/>
          <p:cNvSpPr>
            <a:spLocks noGrp="1" noRot="1" noChangeAspect="1" noChangeArrowheads="1" noTextEdit="1"/>
          </p:cNvSpPr>
          <p:nvPr>
            <p:ph type="sldImg"/>
          </p:nvPr>
        </p:nvSpPr>
        <p:spPr>
          <a:xfrm>
            <a:off x="1177925" y="692150"/>
            <a:ext cx="4654550" cy="3490913"/>
          </a:xfrm>
          <a:ln/>
        </p:spPr>
      </p:sp>
      <p:sp>
        <p:nvSpPr>
          <p:cNvPr id="63492" name="Rectangle 3"/>
          <p:cNvSpPr>
            <a:spLocks noGrp="1" noChangeArrowheads="1"/>
          </p:cNvSpPr>
          <p:nvPr>
            <p:ph type="body" idx="1"/>
          </p:nvPr>
        </p:nvSpPr>
        <p:spPr>
          <a:xfrm>
            <a:off x="702204" y="4417815"/>
            <a:ext cx="5605999" cy="4185402"/>
          </a:xfrm>
          <a:noFill/>
          <a:ln/>
        </p:spPr>
        <p:txBody>
          <a:bodyPr/>
          <a:lstStyle/>
          <a:p>
            <a:pPr marL="0" indent="0" eaLnBrk="1" hangingPunct="1">
              <a:buNone/>
            </a:pPr>
            <a:r>
              <a:rPr lang="en-US" dirty="0"/>
              <a:t>Topics covered in a Service member Employment Rights presentation include</a:t>
            </a:r>
          </a:p>
          <a:p>
            <a:pPr marL="0" indent="0" eaLnBrk="1" hangingPunct="1">
              <a:buNone/>
            </a:pPr>
            <a:r>
              <a:rPr lang="en-US" dirty="0"/>
              <a:t>	</a:t>
            </a:r>
          </a:p>
          <a:p>
            <a:pPr marL="0" indent="0" eaLnBrk="1" hangingPunct="1">
              <a:buNone/>
            </a:pPr>
            <a:r>
              <a:rPr lang="en-US" dirty="0"/>
              <a:t>	A breakdown of the state law that provides employment and reemployment rights. The resources available to service members and employers on the website. </a:t>
            </a:r>
          </a:p>
        </p:txBody>
      </p:sp>
    </p:spTree>
    <p:extLst>
      <p:ext uri="{BB962C8B-B14F-4D97-AF65-F5344CB8AC3E}">
        <p14:creationId xmlns:p14="http://schemas.microsoft.com/office/powerpoint/2010/main" val="162674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0210E68-A3ED-404B-98C0-37A7D8D0B433}" type="slidenum">
              <a:rPr lang="en-US" smtClean="0"/>
              <a:pPr/>
              <a:t>8</a:t>
            </a:fld>
            <a:endParaRPr lang="en-US"/>
          </a:p>
        </p:txBody>
      </p:sp>
      <p:sp>
        <p:nvSpPr>
          <p:cNvPr id="63491" name="Rectangle 2"/>
          <p:cNvSpPr>
            <a:spLocks noGrp="1" noRot="1" noChangeAspect="1" noChangeArrowheads="1" noTextEdit="1"/>
          </p:cNvSpPr>
          <p:nvPr>
            <p:ph type="sldImg"/>
          </p:nvPr>
        </p:nvSpPr>
        <p:spPr>
          <a:xfrm>
            <a:off x="1177925" y="692150"/>
            <a:ext cx="4654550" cy="3490913"/>
          </a:xfrm>
          <a:ln/>
        </p:spPr>
      </p:sp>
      <p:sp>
        <p:nvSpPr>
          <p:cNvPr id="63492" name="Rectangle 3"/>
          <p:cNvSpPr>
            <a:spLocks noGrp="1" noChangeArrowheads="1"/>
          </p:cNvSpPr>
          <p:nvPr>
            <p:ph type="body" idx="1"/>
          </p:nvPr>
        </p:nvSpPr>
        <p:spPr>
          <a:xfrm>
            <a:off x="702204" y="4417815"/>
            <a:ext cx="5605999" cy="4185402"/>
          </a:xfrm>
          <a:noFill/>
          <a:ln/>
        </p:spPr>
        <p:txBody>
          <a:bodyPr/>
          <a:lstStyle/>
          <a:p>
            <a:pPr marL="0" indent="0" eaLnBrk="1" hangingPunct="1">
              <a:buNone/>
            </a:pPr>
            <a:r>
              <a:rPr lang="en-US" dirty="0"/>
              <a:t>Topics covered in a Veteran Consumer presentation include</a:t>
            </a:r>
          </a:p>
          <a:p>
            <a:pPr marL="0" indent="0" eaLnBrk="1" hangingPunct="1">
              <a:buNone/>
            </a:pPr>
            <a:r>
              <a:rPr lang="en-US" dirty="0"/>
              <a:t>	</a:t>
            </a:r>
          </a:p>
          <a:p>
            <a:pPr marL="0" indent="0" eaLnBrk="1" hangingPunct="1">
              <a:buNone/>
            </a:pPr>
            <a:r>
              <a:rPr lang="en-US" dirty="0"/>
              <a:t>	The various types of scams and how to protect oneself from being a victim. </a:t>
            </a:r>
          </a:p>
          <a:p>
            <a:pPr marL="0" indent="0" eaLnBrk="1" hangingPunct="1">
              <a:buNone/>
            </a:pPr>
            <a:endParaRPr lang="en-US" dirty="0"/>
          </a:p>
          <a:p>
            <a:pPr marL="0" indent="0" eaLnBrk="1" hangingPunct="1">
              <a:buNone/>
            </a:pPr>
            <a:r>
              <a:rPr lang="en-US" dirty="0"/>
              <a:t>I recommend attending the presentation that is slated next month during Military Consumer month. </a:t>
            </a:r>
          </a:p>
        </p:txBody>
      </p:sp>
    </p:spTree>
    <p:extLst>
      <p:ext uri="{BB962C8B-B14F-4D97-AF65-F5344CB8AC3E}">
        <p14:creationId xmlns:p14="http://schemas.microsoft.com/office/powerpoint/2010/main" val="822879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covered in a Veteran Assistance Oversight presentation include</a:t>
            </a:r>
          </a:p>
          <a:p>
            <a:r>
              <a:rPr lang="en-US" dirty="0"/>
              <a:t>	the structure of a VAC</a:t>
            </a:r>
          </a:p>
          <a:p>
            <a:r>
              <a:rPr lang="en-US" dirty="0"/>
              <a:t>	the duties and responsibilities of delegates and alternates on a commission</a:t>
            </a:r>
          </a:p>
          <a:p>
            <a:r>
              <a:rPr lang="en-US" dirty="0"/>
              <a:t>	the duties and responsibilities of a superintendent</a:t>
            </a:r>
          </a:p>
          <a:p>
            <a:r>
              <a:rPr lang="en-US" dirty="0"/>
              <a:t>	and the duties and responsibilities of the county</a:t>
            </a:r>
          </a:p>
        </p:txBody>
      </p:sp>
      <p:sp>
        <p:nvSpPr>
          <p:cNvPr id="4" name="Slide Number Placeholder 3"/>
          <p:cNvSpPr>
            <a:spLocks noGrp="1"/>
          </p:cNvSpPr>
          <p:nvPr>
            <p:ph type="sldNum" sz="quarter" idx="5"/>
          </p:nvPr>
        </p:nvSpPr>
        <p:spPr/>
        <p:txBody>
          <a:bodyPr/>
          <a:lstStyle/>
          <a:p>
            <a:pPr>
              <a:defRPr/>
            </a:pPr>
            <a:fld id="{BC70F51F-C805-442C-AEAA-74002F0EDBC7}" type="slidenum">
              <a:rPr lang="en-US" smtClean="0"/>
              <a:pPr>
                <a:defRPr/>
              </a:pPr>
              <a:t>9</a:t>
            </a:fld>
            <a:endParaRPr lang="en-US"/>
          </a:p>
        </p:txBody>
      </p:sp>
    </p:spTree>
    <p:extLst>
      <p:ext uri="{BB962C8B-B14F-4D97-AF65-F5344CB8AC3E}">
        <p14:creationId xmlns:p14="http://schemas.microsoft.com/office/powerpoint/2010/main" val="404798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5A2F9EF-954A-4D26-B45D-C089D479603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BF84C5-8427-4D7F-995F-C8CC9330E2D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48E4080-968A-49A9-980C-AB214C01B70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5B57727-330E-4A6C-9FC1-8453F00874C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C66FB01-4568-4970-B032-0F1D6EA85E9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9D216A8-75EC-491A-9182-35CF57148BE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6837D9B-C8E1-49AB-B038-1660FCF4D00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9D207AF-20C8-498F-AEAE-BB8A5D5CFCA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721BF58-DA42-4298-ADAD-55C65568DF7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D373555-646F-4208-8446-F8B0DA0F48E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946A9C8-6E3C-41BF-9769-07F3B6CE25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27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12AD9A-08E0-EF42-A665-F0C796B4E8A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779" y="-134568"/>
            <a:ext cx="9456302" cy="2148098"/>
          </a:xfrm>
          <a:prstGeom prst="rect">
            <a:avLst/>
          </a:prstGeom>
        </p:spPr>
      </p:pic>
      <p:pic>
        <p:nvPicPr>
          <p:cNvPr id="9" name="Picture 5" descr="A close up of a flag&#10;&#10;Description automatically generated">
            <a:extLst>
              <a:ext uri="{FF2B5EF4-FFF2-40B4-BE49-F238E27FC236}">
                <a16:creationId xmlns:a16="http://schemas.microsoft.com/office/drawing/2014/main" id="{FCC8A2A7-3872-E348-966B-F0E8930C9326}"/>
              </a:ext>
            </a:extLst>
          </p:cNvPr>
          <p:cNvPicPr>
            <a:picLocks noChangeAspect="1"/>
          </p:cNvPicPr>
          <p:nvPr userDrawn="1"/>
        </p:nvPicPr>
        <p:blipFill>
          <a:blip r:embed="rId14"/>
          <a:stretch>
            <a:fillRect/>
          </a:stretch>
        </p:blipFill>
        <p:spPr>
          <a:xfrm>
            <a:off x="2368" y="1713097"/>
            <a:ext cx="9144000" cy="54890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4B4FE-9F94-5ECF-329A-5F9DF27E0443}"/>
              </a:ext>
            </a:extLst>
          </p:cNvPr>
          <p:cNvSpPr>
            <a:spLocks noGrp="1"/>
          </p:cNvSpPr>
          <p:nvPr>
            <p:ph idx="1"/>
          </p:nvPr>
        </p:nvSpPr>
        <p:spPr>
          <a:xfrm>
            <a:off x="56367" y="2514600"/>
            <a:ext cx="9031266" cy="4274507"/>
          </a:xfrm>
        </p:spPr>
        <p:txBody>
          <a:bodyPr/>
          <a:lstStyle/>
          <a:p>
            <a:pPr marL="0" indent="0" algn="ctr">
              <a:spcBef>
                <a:spcPts val="0"/>
              </a:spcBef>
              <a:buNone/>
            </a:pPr>
            <a:r>
              <a:rPr lang="en-US" sz="3400" b="1" dirty="0"/>
              <a:t>Introduction to </a:t>
            </a:r>
          </a:p>
          <a:p>
            <a:pPr marL="0" indent="0" algn="ctr">
              <a:spcBef>
                <a:spcPts val="0"/>
              </a:spcBef>
              <a:buNone/>
            </a:pPr>
            <a:r>
              <a:rPr lang="en-US" sz="2000" b="1" dirty="0">
                <a:solidFill>
                  <a:schemeClr val="bg2">
                    <a:lumMod val="75000"/>
                  </a:schemeClr>
                </a:solidFill>
                <a:latin typeface="Arial"/>
                <a:cs typeface="Arial"/>
              </a:rPr>
              <a:t>THE</a:t>
            </a:r>
            <a:endParaRPr lang="en-US" sz="800" b="1" dirty="0">
              <a:solidFill>
                <a:schemeClr val="bg2">
                  <a:lumMod val="75000"/>
                </a:schemeClr>
              </a:solidFill>
            </a:endParaRPr>
          </a:p>
          <a:p>
            <a:pPr marL="0" indent="0" algn="ctr">
              <a:spcBef>
                <a:spcPts val="0"/>
              </a:spcBef>
              <a:buNone/>
            </a:pPr>
            <a:r>
              <a:rPr lang="en-US" sz="3400" b="1" dirty="0">
                <a:solidFill>
                  <a:srgbClr val="FF0000"/>
                </a:solidFill>
              </a:rPr>
              <a:t>Military and Veterans Rights Bureau (MVRB)</a:t>
            </a:r>
          </a:p>
        </p:txBody>
      </p:sp>
      <p:sp>
        <p:nvSpPr>
          <p:cNvPr id="4" name="TextBox 3">
            <a:extLst>
              <a:ext uri="{FF2B5EF4-FFF2-40B4-BE49-F238E27FC236}">
                <a16:creationId xmlns:a16="http://schemas.microsoft.com/office/drawing/2014/main" id="{68983E42-C965-5345-82DD-DBDA44A7A623}"/>
              </a:ext>
            </a:extLst>
          </p:cNvPr>
          <p:cNvSpPr txBox="1"/>
          <p:nvPr/>
        </p:nvSpPr>
        <p:spPr>
          <a:xfrm>
            <a:off x="5005953" y="6142776"/>
            <a:ext cx="4138047" cy="646331"/>
          </a:xfrm>
          <a:prstGeom prst="rect">
            <a:avLst/>
          </a:prstGeom>
          <a:noFill/>
        </p:spPr>
        <p:txBody>
          <a:bodyPr wrap="square">
            <a:spAutoFit/>
          </a:bodyPr>
          <a:lstStyle/>
          <a:p>
            <a:r>
              <a:rPr lang="en-US" b="1" dirty="0"/>
              <a:t>Shannon Yount, Program Specialist</a:t>
            </a:r>
          </a:p>
          <a:p>
            <a:r>
              <a:rPr lang="en-US" b="1" dirty="0"/>
              <a:t>Military and Veterans Rights Bureau</a:t>
            </a:r>
          </a:p>
        </p:txBody>
      </p:sp>
    </p:spTree>
    <p:extLst>
      <p:ext uri="{BB962C8B-B14F-4D97-AF65-F5344CB8AC3E}">
        <p14:creationId xmlns:p14="http://schemas.microsoft.com/office/powerpoint/2010/main" val="2863509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95ADCF99-6B7B-4132-565B-43927FD0749D}"/>
              </a:ext>
            </a:extLst>
          </p:cNvPr>
          <p:cNvSpPr txBox="1">
            <a:spLocks/>
          </p:cNvSpPr>
          <p:nvPr/>
        </p:nvSpPr>
        <p:spPr>
          <a:xfrm>
            <a:off x="0" y="1962150"/>
            <a:ext cx="9144000" cy="461578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800" b="1" kern="0" dirty="0">
              <a:solidFill>
                <a:srgbClr val="FF0000"/>
              </a:solidFill>
            </a:endParaRPr>
          </a:p>
          <a:p>
            <a:pPr marL="0" indent="0" algn="ctr">
              <a:buFontTx/>
              <a:buNone/>
            </a:pPr>
            <a:r>
              <a:rPr lang="en-US" sz="4000" b="1" kern="0" dirty="0">
                <a:solidFill>
                  <a:srgbClr val="FF0000"/>
                </a:solidFill>
              </a:rPr>
              <a:t>Topics covered in a State Charter</a:t>
            </a:r>
          </a:p>
          <a:p>
            <a:pPr marL="0" indent="0" algn="ctr">
              <a:buFontTx/>
              <a:buNone/>
            </a:pPr>
            <a:r>
              <a:rPr lang="en-US" sz="4000" b="1" kern="0" dirty="0">
                <a:solidFill>
                  <a:srgbClr val="FF0000"/>
                </a:solidFill>
                <a:latin typeface="Arial"/>
                <a:cs typeface="Arial"/>
              </a:rPr>
              <a:t>presentation</a:t>
            </a:r>
            <a:endParaRPr lang="en-US" sz="2800" b="1" kern="0" dirty="0">
              <a:solidFill>
                <a:srgbClr val="000000"/>
              </a:solidFill>
              <a:latin typeface="Arial"/>
              <a:cs typeface="Arial"/>
            </a:endParaRPr>
          </a:p>
          <a:p>
            <a:pPr marL="0" indent="0" algn="r">
              <a:buFontTx/>
              <a:buNone/>
              <a:defRPr/>
            </a:pPr>
            <a:endParaRPr lang="en-US" sz="2800" b="1" kern="0" dirty="0">
              <a:solidFill>
                <a:srgbClr val="000000"/>
              </a:solidFill>
              <a:latin typeface="Arial"/>
              <a:cs typeface="Arial"/>
            </a:endParaRPr>
          </a:p>
          <a:p>
            <a:pPr marL="0" indent="0" algn="ctr">
              <a:buFontTx/>
              <a:buNone/>
            </a:pPr>
            <a:r>
              <a:rPr lang="en-US" sz="2800" kern="0" dirty="0"/>
              <a:t>Effective date of act</a:t>
            </a:r>
          </a:p>
          <a:p>
            <a:pPr marL="0" indent="0" algn="ctr">
              <a:buFontTx/>
              <a:buNone/>
            </a:pPr>
            <a:r>
              <a:rPr lang="en-US" sz="2800" kern="0" dirty="0"/>
              <a:t>Who can apply for State Charter status</a:t>
            </a:r>
          </a:p>
          <a:p>
            <a:pPr marL="0" indent="0" algn="ctr">
              <a:buFontTx/>
              <a:buNone/>
            </a:pPr>
            <a:r>
              <a:rPr lang="en-US" sz="2800" kern="0" dirty="0"/>
              <a:t>Location of application for State Charter</a:t>
            </a:r>
          </a:p>
          <a:p>
            <a:pPr marL="0" indent="0" algn="ctr">
              <a:buFontTx/>
              <a:buNone/>
            </a:pPr>
            <a:endParaRPr lang="en-US" sz="2800" kern="0" dirty="0"/>
          </a:p>
        </p:txBody>
      </p:sp>
    </p:spTree>
    <p:extLst>
      <p:ext uri="{BB962C8B-B14F-4D97-AF65-F5344CB8AC3E}">
        <p14:creationId xmlns:p14="http://schemas.microsoft.com/office/powerpoint/2010/main" val="18872841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8B763-6ADD-C8FC-6EED-888891216657}"/>
              </a:ext>
            </a:extLst>
          </p:cNvPr>
          <p:cNvSpPr>
            <a:spLocks noGrp="1"/>
          </p:cNvSpPr>
          <p:nvPr>
            <p:ph type="ctrTitle"/>
          </p:nvPr>
        </p:nvSpPr>
        <p:spPr>
          <a:xfrm>
            <a:off x="685800" y="1761825"/>
            <a:ext cx="7772400" cy="841375"/>
          </a:xfrm>
        </p:spPr>
        <p:txBody>
          <a:bodyPr/>
          <a:lstStyle/>
          <a:p>
            <a:r>
              <a:rPr lang="en-US" dirty="0"/>
              <a:t>Publications</a:t>
            </a:r>
          </a:p>
        </p:txBody>
      </p:sp>
      <p:pic>
        <p:nvPicPr>
          <p:cNvPr id="5" name="Picture 4">
            <a:extLst>
              <a:ext uri="{FF2B5EF4-FFF2-40B4-BE49-F238E27FC236}">
                <a16:creationId xmlns:a16="http://schemas.microsoft.com/office/drawing/2014/main" id="{5FF4C6DF-DC28-37B8-2624-C80295EF4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451" y="2734703"/>
            <a:ext cx="2991394" cy="3871215"/>
          </a:xfrm>
          <a:prstGeom prst="rect">
            <a:avLst/>
          </a:prstGeom>
        </p:spPr>
      </p:pic>
      <p:pic>
        <p:nvPicPr>
          <p:cNvPr id="6" name="Picture 5">
            <a:extLst>
              <a:ext uri="{FF2B5EF4-FFF2-40B4-BE49-F238E27FC236}">
                <a16:creationId xmlns:a16="http://schemas.microsoft.com/office/drawing/2014/main" id="{A1DA71BC-E928-5273-337C-999F58FF7083}"/>
              </a:ext>
            </a:extLst>
          </p:cNvPr>
          <p:cNvPicPr>
            <a:picLocks noChangeAspect="1"/>
          </p:cNvPicPr>
          <p:nvPr/>
        </p:nvPicPr>
        <p:blipFill rotWithShape="1">
          <a:blip r:embed="rId4"/>
          <a:srcRect t="-238" r="65887" b="1"/>
          <a:stretch/>
        </p:blipFill>
        <p:spPr>
          <a:xfrm>
            <a:off x="5410655" y="2734703"/>
            <a:ext cx="2991394" cy="3862322"/>
          </a:xfrm>
          <a:prstGeom prst="rect">
            <a:avLst/>
          </a:prstGeom>
        </p:spPr>
      </p:pic>
    </p:spTree>
    <p:extLst>
      <p:ext uri="{BB962C8B-B14F-4D97-AF65-F5344CB8AC3E}">
        <p14:creationId xmlns:p14="http://schemas.microsoft.com/office/powerpoint/2010/main" val="201924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66F12-C15D-215A-03A8-E5417DE12633}"/>
              </a:ext>
            </a:extLst>
          </p:cNvPr>
          <p:cNvSpPr>
            <a:spLocks noGrp="1"/>
          </p:cNvSpPr>
          <p:nvPr>
            <p:ph type="title"/>
          </p:nvPr>
        </p:nvSpPr>
        <p:spPr>
          <a:xfrm>
            <a:off x="489857" y="2142445"/>
            <a:ext cx="8229600" cy="1143000"/>
          </a:xfrm>
        </p:spPr>
        <p:txBody>
          <a:bodyPr/>
          <a:lstStyle/>
          <a:p>
            <a:r>
              <a:rPr lang="en-US" dirty="0"/>
              <a:t>Brochures</a:t>
            </a:r>
          </a:p>
        </p:txBody>
      </p:sp>
      <p:pic>
        <p:nvPicPr>
          <p:cNvPr id="4" name="Content Placeholder 2">
            <a:extLst>
              <a:ext uri="{FF2B5EF4-FFF2-40B4-BE49-F238E27FC236}">
                <a16:creationId xmlns:a16="http://schemas.microsoft.com/office/drawing/2014/main" id="{575C535D-8B53-FE69-94D7-2E3E7E182A7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569881"/>
            <a:ext cx="9690976" cy="3227716"/>
          </a:xfrm>
        </p:spPr>
      </p:pic>
    </p:spTree>
    <p:extLst>
      <p:ext uri="{BB962C8B-B14F-4D97-AF65-F5344CB8AC3E}">
        <p14:creationId xmlns:p14="http://schemas.microsoft.com/office/powerpoint/2010/main" val="3992189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A5F8-6EBA-B90D-1BD8-4A22DEB788E1}"/>
              </a:ext>
            </a:extLst>
          </p:cNvPr>
          <p:cNvSpPr>
            <a:spLocks noGrp="1"/>
          </p:cNvSpPr>
          <p:nvPr>
            <p:ph type="ctrTitle"/>
          </p:nvPr>
        </p:nvSpPr>
        <p:spPr>
          <a:xfrm>
            <a:off x="867954" y="1827988"/>
            <a:ext cx="7230291" cy="841375"/>
          </a:xfrm>
        </p:spPr>
        <p:txBody>
          <a:bodyPr/>
          <a:lstStyle/>
          <a:p>
            <a:r>
              <a:rPr lang="en-US" dirty="0"/>
              <a:t>Our webpage</a:t>
            </a:r>
          </a:p>
        </p:txBody>
      </p:sp>
      <p:pic>
        <p:nvPicPr>
          <p:cNvPr id="7" name="Content Placeholder 10">
            <a:extLst>
              <a:ext uri="{FF2B5EF4-FFF2-40B4-BE49-F238E27FC236}">
                <a16:creationId xmlns:a16="http://schemas.microsoft.com/office/drawing/2014/main" id="{B3BE7C9F-62AF-6678-943E-36C5ACC96E75}"/>
              </a:ext>
            </a:extLst>
          </p:cNvPr>
          <p:cNvPicPr>
            <a:picLocks noChangeAspect="1"/>
          </p:cNvPicPr>
          <p:nvPr/>
        </p:nvPicPr>
        <p:blipFill>
          <a:blip r:embed="rId3"/>
          <a:stretch>
            <a:fillRect/>
          </a:stretch>
        </p:blipFill>
        <p:spPr>
          <a:xfrm>
            <a:off x="1334469" y="2669363"/>
            <a:ext cx="6475062" cy="4084042"/>
          </a:xfrm>
          <a:prstGeom prst="rect">
            <a:avLst/>
          </a:prstGeom>
        </p:spPr>
      </p:pic>
    </p:spTree>
    <p:extLst>
      <p:ext uri="{BB962C8B-B14F-4D97-AF65-F5344CB8AC3E}">
        <p14:creationId xmlns:p14="http://schemas.microsoft.com/office/powerpoint/2010/main" val="924468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A2D1-7BA8-1036-73BD-624C4B657896}"/>
              </a:ext>
            </a:extLst>
          </p:cNvPr>
          <p:cNvSpPr>
            <a:spLocks noGrp="1"/>
          </p:cNvSpPr>
          <p:nvPr>
            <p:ph type="ctrTitle"/>
          </p:nvPr>
        </p:nvSpPr>
        <p:spPr>
          <a:xfrm>
            <a:off x="-152400" y="2442948"/>
            <a:ext cx="4724400" cy="986051"/>
          </a:xfrm>
        </p:spPr>
        <p:txBody>
          <a:bodyPr/>
          <a:lstStyle/>
          <a:p>
            <a:r>
              <a:rPr lang="en-US" sz="3600" dirty="0"/>
              <a:t>How to ask for help</a:t>
            </a:r>
          </a:p>
        </p:txBody>
      </p:sp>
      <p:sp>
        <p:nvSpPr>
          <p:cNvPr id="3" name="Subtitle 2">
            <a:extLst>
              <a:ext uri="{FF2B5EF4-FFF2-40B4-BE49-F238E27FC236}">
                <a16:creationId xmlns:a16="http://schemas.microsoft.com/office/drawing/2014/main" id="{B3FD2DB5-88F7-2DB9-49D5-447CE75D9D95}"/>
              </a:ext>
            </a:extLst>
          </p:cNvPr>
          <p:cNvSpPr>
            <a:spLocks noGrp="1"/>
          </p:cNvSpPr>
          <p:nvPr>
            <p:ph type="subTitle" idx="1"/>
          </p:nvPr>
        </p:nvSpPr>
        <p:spPr>
          <a:xfrm>
            <a:off x="104503" y="3122023"/>
            <a:ext cx="8895806" cy="3513907"/>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685800" lvl="1" indent="-228600" algn="l" eaLnBrk="1" fontAlgn="auto" hangingPunct="1">
              <a:lnSpc>
                <a:spcPct val="90000"/>
              </a:lnSpc>
              <a:spcBef>
                <a:spcPts val="1000"/>
              </a:spcBef>
              <a:spcAft>
                <a:spcPts val="0"/>
              </a:spcAft>
              <a:buFont typeface="Arial" panose="020B0604020202020204" pitchFamily="34" charset="0"/>
              <a:buChar char="•"/>
              <a:defRPr/>
            </a:pPr>
            <a:r>
              <a:rPr kumimoji="0" lang="en-US" sz="3200" b="0" i="0" u="none" strike="noStrike" kern="1200" cap="none" spc="0" normalizeH="0" baseline="0" noProof="0" dirty="0">
                <a:ln>
                  <a:noFill/>
                </a:ln>
                <a:effectLst/>
                <a:uLnTx/>
                <a:uFillTx/>
                <a:latin typeface="Trebuchet MS" panose="020B0603020202020204"/>
                <a:ea typeface="+mn-ea"/>
                <a:cs typeface="+mn-cs"/>
              </a:rPr>
              <a:t>In-person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effectLst/>
              <a:uLnTx/>
              <a:uFillTx/>
              <a:latin typeface="Trebuchet MS" panose="020B0603020202020204"/>
              <a:ea typeface="+mn-ea"/>
              <a:cs typeface="+mn-cs"/>
            </a:endParaRPr>
          </a:p>
          <a:p>
            <a:pPr marL="685800" lvl="1" indent="-228600" algn="l" eaLnBrk="1" fontAlgn="auto" hangingPunct="1">
              <a:lnSpc>
                <a:spcPct val="90000"/>
              </a:lnSpc>
              <a:spcBef>
                <a:spcPts val="1000"/>
              </a:spcBef>
              <a:spcAft>
                <a:spcPts val="0"/>
              </a:spcAft>
              <a:buFont typeface="Arial" panose="020B0604020202020204" pitchFamily="34" charset="0"/>
              <a:buChar char="•"/>
              <a:defRPr/>
            </a:pPr>
            <a:r>
              <a:rPr kumimoji="0" lang="en-US" sz="3200" b="0" i="0" u="none" strike="noStrike" kern="1200" cap="none" spc="0" normalizeH="0" baseline="0" noProof="0" dirty="0">
                <a:ln>
                  <a:noFill/>
                </a:ln>
                <a:effectLst/>
                <a:uLnTx/>
                <a:uFillTx/>
                <a:latin typeface="Trebuchet MS" panose="020B0603020202020204"/>
                <a:ea typeface="+mn-ea"/>
                <a:cs typeface="+mn-cs"/>
              </a:rPr>
              <a:t>Online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effectLst/>
              <a:uLnTx/>
              <a:uFillTx/>
              <a:latin typeface="Trebuchet MS" panose="020B0603020202020204"/>
              <a:ea typeface="+mn-ea"/>
              <a:cs typeface="+mn-cs"/>
            </a:endParaRPr>
          </a:p>
          <a:p>
            <a:pPr marL="685800" lvl="1" indent="-228600" algn="l" eaLnBrk="1" fontAlgn="auto" hangingPunct="1">
              <a:lnSpc>
                <a:spcPct val="90000"/>
              </a:lnSpc>
              <a:spcBef>
                <a:spcPts val="1000"/>
              </a:spcBef>
              <a:spcAft>
                <a:spcPts val="0"/>
              </a:spcAft>
              <a:buFont typeface="Arial" panose="020B0604020202020204" pitchFamily="34" charset="0"/>
              <a:buChar char="•"/>
              <a:defRPr/>
            </a:pPr>
            <a:r>
              <a:rPr kumimoji="0" lang="en-US" sz="3200" b="0" i="0" u="none" strike="noStrike" kern="1200" cap="none" spc="0" normalizeH="0" baseline="0" noProof="0" dirty="0">
                <a:ln>
                  <a:noFill/>
                </a:ln>
                <a:effectLst/>
                <a:uLnTx/>
                <a:uFillTx/>
                <a:latin typeface="Trebuchet MS" panose="020B0603020202020204"/>
                <a:ea typeface="+mn-ea"/>
                <a:cs typeface="+mn-cs"/>
              </a:rPr>
              <a:t>Telephone</a:t>
            </a:r>
            <a:endParaRPr lang="en-US" sz="3200" dirty="0"/>
          </a:p>
        </p:txBody>
      </p:sp>
      <p:pic>
        <p:nvPicPr>
          <p:cNvPr id="5" name="Picture 4">
            <a:extLst>
              <a:ext uri="{FF2B5EF4-FFF2-40B4-BE49-F238E27FC236}">
                <a16:creationId xmlns:a16="http://schemas.microsoft.com/office/drawing/2014/main" id="{70A79189-1E81-951C-5753-57EEE6D5FF57}"/>
              </a:ext>
            </a:extLst>
          </p:cNvPr>
          <p:cNvPicPr>
            <a:picLocks noChangeAspect="1"/>
          </p:cNvPicPr>
          <p:nvPr/>
        </p:nvPicPr>
        <p:blipFill>
          <a:blip r:embed="rId3"/>
          <a:stretch>
            <a:fillRect/>
          </a:stretch>
        </p:blipFill>
        <p:spPr>
          <a:xfrm>
            <a:off x="4572000" y="1817278"/>
            <a:ext cx="3771651" cy="4818652"/>
          </a:xfrm>
          <a:prstGeom prst="rect">
            <a:avLst/>
          </a:prstGeom>
        </p:spPr>
      </p:pic>
    </p:spTree>
    <p:extLst>
      <p:ext uri="{BB962C8B-B14F-4D97-AF65-F5344CB8AC3E}">
        <p14:creationId xmlns:p14="http://schemas.microsoft.com/office/powerpoint/2010/main" val="3087542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8BCC6-7BD6-A8F9-234A-24CAEFACACB5}"/>
              </a:ext>
            </a:extLst>
          </p:cNvPr>
          <p:cNvSpPr>
            <a:spLocks noGrp="1"/>
          </p:cNvSpPr>
          <p:nvPr>
            <p:ph type="ctrTitle"/>
          </p:nvPr>
        </p:nvSpPr>
        <p:spPr>
          <a:xfrm>
            <a:off x="685800" y="2130425"/>
            <a:ext cx="7772400" cy="841375"/>
          </a:xfrm>
        </p:spPr>
        <p:txBody>
          <a:bodyPr/>
          <a:lstStyle/>
          <a:p>
            <a:r>
              <a:rPr lang="en-US" dirty="0"/>
              <a:t>Requesting assistance</a:t>
            </a:r>
          </a:p>
        </p:txBody>
      </p:sp>
      <p:pic>
        <p:nvPicPr>
          <p:cNvPr id="4" name="Picture 3">
            <a:extLst>
              <a:ext uri="{FF2B5EF4-FFF2-40B4-BE49-F238E27FC236}">
                <a16:creationId xmlns:a16="http://schemas.microsoft.com/office/drawing/2014/main" id="{E1745770-5134-F084-5CE5-AECE158CE321}"/>
              </a:ext>
            </a:extLst>
          </p:cNvPr>
          <p:cNvPicPr>
            <a:picLocks noChangeAspect="1"/>
          </p:cNvPicPr>
          <p:nvPr/>
        </p:nvPicPr>
        <p:blipFill>
          <a:blip r:embed="rId3"/>
          <a:srcRect/>
          <a:stretch/>
        </p:blipFill>
        <p:spPr>
          <a:xfrm>
            <a:off x="227140" y="3428996"/>
            <a:ext cx="2084604" cy="2590800"/>
          </a:xfrm>
          <a:prstGeom prst="rect">
            <a:avLst/>
          </a:prstGeom>
        </p:spPr>
      </p:pic>
      <p:pic>
        <p:nvPicPr>
          <p:cNvPr id="5" name="Content Placeholder 7">
            <a:extLst>
              <a:ext uri="{FF2B5EF4-FFF2-40B4-BE49-F238E27FC236}">
                <a16:creationId xmlns:a16="http://schemas.microsoft.com/office/drawing/2014/main" id="{BB1BA182-D1B9-870C-5893-FE2C1C686FA3}"/>
              </a:ext>
            </a:extLst>
          </p:cNvPr>
          <p:cNvPicPr>
            <a:picLocks noGrp="1" noChangeAspect="1"/>
          </p:cNvPicPr>
          <p:nvPr>
            <p:ph idx="1"/>
          </p:nvPr>
        </p:nvPicPr>
        <p:blipFill>
          <a:blip r:embed="rId4"/>
          <a:stretch>
            <a:fillRect/>
          </a:stretch>
        </p:blipFill>
        <p:spPr>
          <a:xfrm>
            <a:off x="2506829" y="3428995"/>
            <a:ext cx="2007037" cy="2590801"/>
          </a:xfrm>
        </p:spPr>
      </p:pic>
      <p:pic>
        <p:nvPicPr>
          <p:cNvPr id="6" name="Picture 5">
            <a:extLst>
              <a:ext uri="{FF2B5EF4-FFF2-40B4-BE49-F238E27FC236}">
                <a16:creationId xmlns:a16="http://schemas.microsoft.com/office/drawing/2014/main" id="{0E4E87EE-3F64-5D03-4A9A-AB33AEC584E7}"/>
              </a:ext>
            </a:extLst>
          </p:cNvPr>
          <p:cNvPicPr>
            <a:picLocks noChangeAspect="1"/>
          </p:cNvPicPr>
          <p:nvPr/>
        </p:nvPicPr>
        <p:blipFill>
          <a:blip r:embed="rId5"/>
          <a:srcRect/>
          <a:stretch/>
        </p:blipFill>
        <p:spPr>
          <a:xfrm>
            <a:off x="4736024" y="3428995"/>
            <a:ext cx="2007037" cy="2590802"/>
          </a:xfrm>
          <a:prstGeom prst="rect">
            <a:avLst/>
          </a:prstGeom>
        </p:spPr>
      </p:pic>
      <p:pic>
        <p:nvPicPr>
          <p:cNvPr id="7" name="Picture 6">
            <a:extLst>
              <a:ext uri="{FF2B5EF4-FFF2-40B4-BE49-F238E27FC236}">
                <a16:creationId xmlns:a16="http://schemas.microsoft.com/office/drawing/2014/main" id="{331EB6E1-3D77-F164-672C-F0AFAA444073}"/>
              </a:ext>
            </a:extLst>
          </p:cNvPr>
          <p:cNvPicPr>
            <a:picLocks noChangeAspect="1"/>
          </p:cNvPicPr>
          <p:nvPr/>
        </p:nvPicPr>
        <p:blipFill>
          <a:blip r:embed="rId6"/>
          <a:srcRect/>
          <a:stretch/>
        </p:blipFill>
        <p:spPr>
          <a:xfrm>
            <a:off x="6965219" y="3428996"/>
            <a:ext cx="1951641" cy="2590802"/>
          </a:xfrm>
          <a:prstGeom prst="rect">
            <a:avLst/>
          </a:prstGeom>
        </p:spPr>
      </p:pic>
    </p:spTree>
    <p:extLst>
      <p:ext uri="{BB962C8B-B14F-4D97-AF65-F5344CB8AC3E}">
        <p14:creationId xmlns:p14="http://schemas.microsoft.com/office/powerpoint/2010/main" val="3751769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457E4F-E2B4-D82B-2232-1572A2496900}"/>
              </a:ext>
            </a:extLst>
          </p:cNvPr>
          <p:cNvSpPr>
            <a:spLocks noGrp="1"/>
          </p:cNvSpPr>
          <p:nvPr>
            <p:ph type="subTitle" idx="1"/>
          </p:nvPr>
        </p:nvSpPr>
        <p:spPr>
          <a:xfrm>
            <a:off x="190500" y="2190750"/>
            <a:ext cx="8763000" cy="4502150"/>
          </a:xfrm>
        </p:spPr>
        <p:txBody>
          <a:bodyPr/>
          <a:lstStyle/>
          <a:p>
            <a:pPr lvl="0" defTabSz="914400">
              <a:spcBef>
                <a:spcPts val="1000"/>
              </a:spcBef>
            </a:pPr>
            <a:r>
              <a:rPr lang="en-US" sz="2800" dirty="0"/>
              <a:t>What happens after a Request For Assistance (RFA) is submitted to the MVRB?</a:t>
            </a:r>
          </a:p>
          <a:p>
            <a:pPr lvl="0" algn="just" defTabSz="914400">
              <a:spcBef>
                <a:spcPts val="1000"/>
              </a:spcBef>
            </a:pPr>
            <a:endParaRPr lang="en-US" sz="1000" dirty="0"/>
          </a:p>
          <a:p>
            <a:pPr lvl="0" algn="just" defTabSz="914400">
              <a:spcBef>
                <a:spcPts val="0"/>
              </a:spcBef>
              <a:spcAft>
                <a:spcPts val="0"/>
              </a:spcAft>
            </a:pPr>
            <a:r>
              <a:rPr lang="en-US" sz="2800" dirty="0"/>
              <a:t>	1.  The form will be reviewed</a:t>
            </a:r>
          </a:p>
          <a:p>
            <a:pPr lvl="0" algn="just" defTabSz="914400">
              <a:spcBef>
                <a:spcPts val="0"/>
              </a:spcBef>
              <a:spcAft>
                <a:spcPts val="0"/>
              </a:spcAft>
            </a:pPr>
            <a:endParaRPr lang="en-US" sz="800" dirty="0"/>
          </a:p>
          <a:p>
            <a:pPr lvl="0" algn="just" defTabSz="914400">
              <a:spcBef>
                <a:spcPts val="0"/>
              </a:spcBef>
              <a:spcAft>
                <a:spcPts val="0"/>
              </a:spcAft>
            </a:pPr>
            <a:r>
              <a:rPr lang="en-US" sz="2800" dirty="0"/>
              <a:t>	2. A member of MVRB will communicate with individual on request and go over options. </a:t>
            </a:r>
            <a:endParaRPr lang="en-US" sz="800" dirty="0"/>
          </a:p>
          <a:p>
            <a:pPr lvl="0" algn="just" defTabSz="914400">
              <a:spcBef>
                <a:spcPts val="0"/>
              </a:spcBef>
              <a:spcAft>
                <a:spcPts val="0"/>
              </a:spcAft>
            </a:pPr>
            <a:r>
              <a:rPr lang="en-US" sz="2800" dirty="0"/>
              <a:t>	3. MVRB will provide information, informally mediate or refer to appropriate resource.</a:t>
            </a:r>
            <a:endParaRPr lang="en-US" dirty="0"/>
          </a:p>
        </p:txBody>
      </p:sp>
    </p:spTree>
    <p:extLst>
      <p:ext uri="{BB962C8B-B14F-4D97-AF65-F5344CB8AC3E}">
        <p14:creationId xmlns:p14="http://schemas.microsoft.com/office/powerpoint/2010/main" val="1769807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2598-17DD-68F6-A99D-71AF6457A8E0}"/>
              </a:ext>
            </a:extLst>
          </p:cNvPr>
          <p:cNvSpPr>
            <a:spLocks noGrp="1"/>
          </p:cNvSpPr>
          <p:nvPr>
            <p:ph type="ctrTitle"/>
          </p:nvPr>
        </p:nvSpPr>
        <p:spPr>
          <a:xfrm>
            <a:off x="685799" y="1960608"/>
            <a:ext cx="7772400" cy="808718"/>
          </a:xfrm>
        </p:spPr>
        <p:txBody>
          <a:bodyPr/>
          <a:lstStyle/>
          <a:p>
            <a:r>
              <a:rPr lang="en-US" dirty="0">
                <a:solidFill>
                  <a:srgbClr val="FF0000"/>
                </a:solidFill>
              </a:rPr>
              <a:t>Enforcement</a:t>
            </a:r>
          </a:p>
        </p:txBody>
      </p:sp>
      <p:sp>
        <p:nvSpPr>
          <p:cNvPr id="8" name="TextBox 7">
            <a:extLst>
              <a:ext uri="{FF2B5EF4-FFF2-40B4-BE49-F238E27FC236}">
                <a16:creationId xmlns:a16="http://schemas.microsoft.com/office/drawing/2014/main" id="{091E7772-6540-6732-3593-BEC563372712}"/>
              </a:ext>
            </a:extLst>
          </p:cNvPr>
          <p:cNvSpPr txBox="1"/>
          <p:nvPr/>
        </p:nvSpPr>
        <p:spPr>
          <a:xfrm>
            <a:off x="182879" y="2913016"/>
            <a:ext cx="8778241" cy="3847207"/>
          </a:xfrm>
          <a:prstGeom prst="rect">
            <a:avLst/>
          </a:prstGeom>
          <a:noFill/>
        </p:spPr>
        <p:txBody>
          <a:bodyPr wrap="square">
            <a:spAutoFit/>
          </a:bodyPr>
          <a:lstStyle/>
          <a:p>
            <a:pPr marL="285750" lvl="0" indent="-285750">
              <a:lnSpc>
                <a:spcPct val="100000"/>
              </a:lnSpc>
              <a:buFont typeface="Arial" panose="020B0604020202020204" pitchFamily="34" charset="0"/>
              <a:buChar char="•"/>
            </a:pPr>
            <a:r>
              <a:rPr lang="en-US" dirty="0"/>
              <a:t>“Public Interest” responsibilities (common law)  </a:t>
            </a:r>
          </a:p>
          <a:p>
            <a:pPr marL="285750" lvl="0" indent="-285750">
              <a:lnSpc>
                <a:spcPct val="100000"/>
              </a:lnSpc>
              <a:buFont typeface="Arial" panose="020B0604020202020204" pitchFamily="34" charset="0"/>
              <a:buChar char="•"/>
            </a:pPr>
            <a:endParaRPr lang="en-US" dirty="0"/>
          </a:p>
          <a:p>
            <a:pPr marL="285750" lvl="0" indent="-285750">
              <a:lnSpc>
                <a:spcPct val="100000"/>
              </a:lnSpc>
              <a:buFont typeface="Arial" panose="020B0604020202020204" pitchFamily="34" charset="0"/>
              <a:buChar char="•"/>
            </a:pPr>
            <a:r>
              <a:rPr lang="en-US" dirty="0"/>
              <a:t>Service member rights and protections under the </a:t>
            </a:r>
            <a:r>
              <a:rPr lang="en-US" b="1" dirty="0"/>
              <a:t>Illinois Service Member Employment &amp; Reemployment Rights Act </a:t>
            </a:r>
            <a:r>
              <a:rPr lang="en-US" dirty="0"/>
              <a:t>(ISERRA) 330 ILCS 61 </a:t>
            </a:r>
          </a:p>
          <a:p>
            <a:pPr marL="285750" lvl="0" indent="-285750">
              <a:lnSpc>
                <a:spcPct val="100000"/>
              </a:lnSpc>
              <a:buFont typeface="Arial" panose="020B0604020202020204" pitchFamily="34" charset="0"/>
              <a:buChar char="•"/>
            </a:pPr>
            <a:endParaRPr lang="en-US" dirty="0"/>
          </a:p>
          <a:p>
            <a:pPr marL="285750" lvl="0" indent="-285750">
              <a:lnSpc>
                <a:spcPct val="100000"/>
              </a:lnSpc>
              <a:buFont typeface="Arial" panose="020B0604020202020204" pitchFamily="34" charset="0"/>
              <a:buChar char="•"/>
            </a:pPr>
            <a:r>
              <a:rPr lang="en-US" dirty="0"/>
              <a:t>Service member rights and protections under the </a:t>
            </a:r>
            <a:r>
              <a:rPr lang="en-US" b="1" dirty="0"/>
              <a:t>Illinois Service Member Civil Relief Act </a:t>
            </a:r>
            <a:r>
              <a:rPr lang="en-US" dirty="0"/>
              <a:t>(ISCRA) 330 ILCS 63</a:t>
            </a:r>
          </a:p>
          <a:p>
            <a:pPr marL="285750" lvl="0" indent="-285750">
              <a:lnSpc>
                <a:spcPct val="100000"/>
              </a:lnSpc>
              <a:buFont typeface="Arial" panose="020B0604020202020204" pitchFamily="34" charset="0"/>
              <a:buChar char="•"/>
            </a:pPr>
            <a:endParaRPr lang="en-US" dirty="0"/>
          </a:p>
          <a:p>
            <a:pPr marL="285750" lvl="0" indent="-285750">
              <a:lnSpc>
                <a:spcPct val="100000"/>
              </a:lnSpc>
              <a:buFont typeface="Arial" panose="020B0604020202020204" pitchFamily="34" charset="0"/>
              <a:buChar char="•"/>
            </a:pPr>
            <a:r>
              <a:rPr lang="en-US" dirty="0"/>
              <a:t>Illinois residents and businesses victimized by fraud, deception and unfair business practices under the </a:t>
            </a:r>
            <a:r>
              <a:rPr lang="en-US" b="1" dirty="0"/>
              <a:t>Illinois Consumer Fraud and Deceptive Business Practice Act  </a:t>
            </a:r>
            <a:r>
              <a:rPr lang="en-US" dirty="0"/>
              <a:t>815 ILCS 505</a:t>
            </a:r>
          </a:p>
          <a:p>
            <a:pPr lvl="0">
              <a:lnSpc>
                <a:spcPct val="100000"/>
              </a:lnSpc>
            </a:pPr>
            <a:endParaRPr lang="en-US" dirty="0"/>
          </a:p>
          <a:p>
            <a:pPr marL="285750" lvl="0" indent="-285750">
              <a:lnSpc>
                <a:spcPct val="100000"/>
              </a:lnSpc>
              <a:buFont typeface="Arial" panose="020B0604020202020204" pitchFamily="34" charset="0"/>
              <a:buChar char="•"/>
            </a:pPr>
            <a:r>
              <a:rPr lang="en-US" b="1" dirty="0"/>
              <a:t>Military Veterans Assistance Act </a:t>
            </a:r>
            <a:r>
              <a:rPr lang="en-US" dirty="0"/>
              <a:t>330 ILCS 45</a:t>
            </a:r>
          </a:p>
          <a:p>
            <a:pPr marL="285750" lvl="0" indent="-285750">
              <a:lnSpc>
                <a:spcPct val="100000"/>
              </a:lnSpc>
              <a:buFont typeface="Arial" panose="020B0604020202020204" pitchFamily="34" charset="0"/>
              <a:buChar char="•"/>
            </a:pPr>
            <a:endParaRPr lang="en-US" sz="1000" dirty="0">
              <a:solidFill>
                <a:prstClr val="white"/>
              </a:solidFill>
            </a:endParaRPr>
          </a:p>
        </p:txBody>
      </p:sp>
    </p:spTree>
    <p:extLst>
      <p:ext uri="{BB962C8B-B14F-4D97-AF65-F5344CB8AC3E}">
        <p14:creationId xmlns:p14="http://schemas.microsoft.com/office/powerpoint/2010/main" val="2672944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A34B4-DB34-7EBB-B19D-D0A63F21C07C}"/>
              </a:ext>
            </a:extLst>
          </p:cNvPr>
          <p:cNvSpPr>
            <a:spLocks noGrp="1"/>
          </p:cNvSpPr>
          <p:nvPr>
            <p:ph type="ctrTitle"/>
          </p:nvPr>
        </p:nvSpPr>
        <p:spPr>
          <a:xfrm>
            <a:off x="685800" y="1978025"/>
            <a:ext cx="7772400" cy="1235438"/>
          </a:xfrm>
        </p:spPr>
        <p:txBody>
          <a:bodyPr/>
          <a:lstStyle/>
          <a:p>
            <a:r>
              <a:rPr lang="en-US" sz="4000" dirty="0"/>
              <a:t>Advising and representing the Attorney General</a:t>
            </a:r>
          </a:p>
        </p:txBody>
      </p:sp>
      <p:sp>
        <p:nvSpPr>
          <p:cNvPr id="6" name="Text Placeholder 3">
            <a:extLst>
              <a:ext uri="{FF2B5EF4-FFF2-40B4-BE49-F238E27FC236}">
                <a16:creationId xmlns:a16="http://schemas.microsoft.com/office/drawing/2014/main" id="{F77CD0B1-E67C-D5FC-FF35-314360D959E5}"/>
              </a:ext>
            </a:extLst>
          </p:cNvPr>
          <p:cNvSpPr txBox="1">
            <a:spLocks/>
          </p:cNvSpPr>
          <p:nvPr/>
        </p:nvSpPr>
        <p:spPr>
          <a:xfrm>
            <a:off x="139700" y="3213463"/>
            <a:ext cx="8864600" cy="329837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00" b="0" i="0" u="none" strike="noStrike" kern="1200" cap="none" spc="0" normalizeH="0" baseline="0" noProof="0" dirty="0">
              <a:ln>
                <a:noFill/>
              </a:ln>
              <a:effectLst/>
              <a:uLnTx/>
              <a:uFillTx/>
              <a:latin typeface="Trebuchet MS" panose="020B0603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Trebuchet MS" panose="020B0603020202020204"/>
                <a:ea typeface="+mn-ea"/>
                <a:cs typeface="+mn-cs"/>
              </a:rPr>
              <a:t>	1. Advise internally on various military &amp; veteran   		     related issues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Trebuchet MS" panose="020B0603020202020204"/>
                <a:ea typeface="+mn-ea"/>
                <a:cs typeface="+mn-cs"/>
              </a:rPr>
              <a:t>	2.  Review proposed legislation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Trebuchet MS" panose="020B0603020202020204"/>
                <a:ea typeface="+mn-ea"/>
                <a:cs typeface="+mn-cs"/>
              </a:rPr>
              <a:t>	3.  Monitor trends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latin typeface="Trebuchet MS" panose="020B0603020202020204"/>
              </a:rPr>
              <a:t>             	PACT ACT     G.U.A.R.D. VA Benefits Act</a:t>
            </a:r>
            <a:endParaRPr kumimoji="0" lang="en-US" sz="2600" b="0" i="0" u="none" strike="noStrike" kern="1200" cap="none" spc="0" normalizeH="0" baseline="0" noProof="0" dirty="0">
              <a:ln>
                <a:noFill/>
              </a:ln>
              <a:effectLst/>
              <a:uLnTx/>
              <a:uFillTx/>
              <a:latin typeface="Trebuchet MS" panose="020B0603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Trebuchet MS" panose="020B0603020202020204"/>
                <a:ea typeface="+mn-ea"/>
                <a:cs typeface="+mn-cs"/>
              </a:rPr>
              <a:t>	4.  Attend events and meetings</a:t>
            </a:r>
          </a:p>
          <a:p>
            <a:pPr lvl="3" algn="just" fontAlgn="auto">
              <a:lnSpc>
                <a:spcPct val="100000"/>
              </a:lnSpc>
              <a:spcBef>
                <a:spcPts val="0"/>
              </a:spcBef>
              <a:spcAft>
                <a:spcPts val="0"/>
              </a:spcAft>
            </a:pPr>
            <a:r>
              <a:rPr kumimoji="0" lang="en-US" sz="2600" b="0" i="0" u="none" strike="noStrike" kern="1200" cap="none" spc="0" normalizeH="0" baseline="0" noProof="0" dirty="0">
                <a:ln>
                  <a:noFill/>
                </a:ln>
                <a:effectLst/>
                <a:uLnTx/>
                <a:uFillTx/>
                <a:latin typeface="Trebuchet MS" panose="020B0603020202020204"/>
                <a:ea typeface="+mn-ea"/>
                <a:cs typeface="+mn-cs"/>
              </a:rPr>
              <a:t>    Give Presentations and Provide Resources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Trebuchet MS" panose="020B0603020202020204"/>
                <a:ea typeface="+mn-ea"/>
                <a:cs typeface="+mn-cs"/>
              </a:rPr>
              <a:t>	5.  Appointments to committees </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 lastClr="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12374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F9FC-57A1-4003-A09F-572F28C70917}"/>
              </a:ext>
            </a:extLst>
          </p:cNvPr>
          <p:cNvSpPr>
            <a:spLocks noGrp="1"/>
          </p:cNvSpPr>
          <p:nvPr>
            <p:ph type="title"/>
          </p:nvPr>
        </p:nvSpPr>
        <p:spPr>
          <a:xfrm>
            <a:off x="457200" y="2078181"/>
            <a:ext cx="8229600" cy="807523"/>
          </a:xfrm>
        </p:spPr>
        <p:txBody>
          <a:bodyPr/>
          <a:lstStyle/>
          <a:p>
            <a:r>
              <a:rPr lang="en-US" sz="3500" dirty="0"/>
              <a:t>Summary</a:t>
            </a:r>
          </a:p>
        </p:txBody>
      </p:sp>
      <p:sp>
        <p:nvSpPr>
          <p:cNvPr id="3" name="Content Placeholder 2">
            <a:extLst>
              <a:ext uri="{FF2B5EF4-FFF2-40B4-BE49-F238E27FC236}">
                <a16:creationId xmlns:a16="http://schemas.microsoft.com/office/drawing/2014/main" id="{EA26E336-E3B5-4C45-9AE2-522EBE3A3CEB}"/>
              </a:ext>
            </a:extLst>
          </p:cNvPr>
          <p:cNvSpPr>
            <a:spLocks noGrp="1"/>
          </p:cNvSpPr>
          <p:nvPr>
            <p:ph idx="1"/>
          </p:nvPr>
        </p:nvSpPr>
        <p:spPr>
          <a:xfrm>
            <a:off x="261257" y="3194462"/>
            <a:ext cx="8621486" cy="3479469"/>
          </a:xfrm>
        </p:spPr>
        <p:txBody>
          <a:bodyPr/>
          <a:lstStyle/>
          <a:p>
            <a:pPr marL="0" indent="0">
              <a:buNone/>
            </a:pPr>
            <a:r>
              <a:rPr lang="en-US" dirty="0"/>
              <a:t>Be vigilant .  .  . </a:t>
            </a:r>
          </a:p>
          <a:p>
            <a:pPr marL="0" indent="0">
              <a:buNone/>
            </a:pPr>
            <a:endParaRPr lang="en-US" sz="1000" dirty="0"/>
          </a:p>
          <a:p>
            <a:pPr marL="0" indent="0">
              <a:buNone/>
            </a:pPr>
            <a:r>
              <a:rPr lang="en-US" dirty="0"/>
              <a:t>Research .  .  . </a:t>
            </a:r>
          </a:p>
          <a:p>
            <a:pPr marL="0" indent="0">
              <a:buNone/>
            </a:pPr>
            <a:endParaRPr lang="en-US" sz="1000" dirty="0"/>
          </a:p>
          <a:p>
            <a:pPr marL="0" indent="0">
              <a:buNone/>
            </a:pPr>
            <a:r>
              <a:rPr lang="en-US" dirty="0"/>
              <a:t>Verify .  .  .  </a:t>
            </a:r>
          </a:p>
          <a:p>
            <a:pPr marL="0" indent="0">
              <a:buNone/>
            </a:pPr>
            <a:endParaRPr lang="en-US" sz="1000" dirty="0"/>
          </a:p>
          <a:p>
            <a:pPr marL="0" indent="0">
              <a:buNone/>
            </a:pPr>
            <a:r>
              <a:rPr lang="en-US" dirty="0"/>
              <a:t>And if you need assistance contact MVRB!</a:t>
            </a:r>
          </a:p>
        </p:txBody>
      </p:sp>
    </p:spTree>
    <p:extLst>
      <p:ext uri="{BB962C8B-B14F-4D97-AF65-F5344CB8AC3E}">
        <p14:creationId xmlns:p14="http://schemas.microsoft.com/office/powerpoint/2010/main" val="1701063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55AB-6B3B-C633-A714-0A63D9C6BAA7}"/>
              </a:ext>
            </a:extLst>
          </p:cNvPr>
          <p:cNvSpPr txBox="1">
            <a:spLocks/>
          </p:cNvSpPr>
          <p:nvPr/>
        </p:nvSpPr>
        <p:spPr>
          <a:xfrm>
            <a:off x="457199" y="1706881"/>
            <a:ext cx="8229600" cy="7515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kern="0" dirty="0"/>
              <a:t>AGENDA</a:t>
            </a:r>
          </a:p>
        </p:txBody>
      </p:sp>
      <p:sp>
        <p:nvSpPr>
          <p:cNvPr id="5" name="TextBox 4">
            <a:extLst>
              <a:ext uri="{FF2B5EF4-FFF2-40B4-BE49-F238E27FC236}">
                <a16:creationId xmlns:a16="http://schemas.microsoft.com/office/drawing/2014/main" id="{889E91A8-9CAC-C4EC-8608-0DBA7F091F2D}"/>
              </a:ext>
            </a:extLst>
          </p:cNvPr>
          <p:cNvSpPr txBox="1"/>
          <p:nvPr/>
        </p:nvSpPr>
        <p:spPr>
          <a:xfrm>
            <a:off x="134654" y="1983512"/>
            <a:ext cx="8874691" cy="4832092"/>
          </a:xfrm>
          <a:prstGeom prst="rect">
            <a:avLst/>
          </a:prstGeom>
          <a:noFill/>
        </p:spPr>
        <p:txBody>
          <a:bodyPr wrap="square">
            <a:spAutoFit/>
          </a:bodyPr>
          <a:lstStyle/>
          <a:p>
            <a:endParaRPr lang="en-US" sz="2800" dirty="0">
              <a:solidFill>
                <a:srgbClr val="FF0000"/>
              </a:solidFill>
            </a:endParaRPr>
          </a:p>
          <a:p>
            <a:pPr marL="457200" indent="-457200">
              <a:buFont typeface="Arial" panose="020B0604020202020204" pitchFamily="34" charset="0"/>
              <a:buChar char="•"/>
            </a:pPr>
            <a:endParaRPr lang="en-US" sz="2800" dirty="0">
              <a:solidFill>
                <a:srgbClr val="FF0000"/>
              </a:solidFill>
            </a:endParaRPr>
          </a:p>
          <a:p>
            <a:pPr marL="457200" indent="-457200">
              <a:buFont typeface="Arial" panose="020B0604020202020204" pitchFamily="34" charset="0"/>
              <a:buChar char="•"/>
            </a:pPr>
            <a:r>
              <a:rPr lang="en-US" sz="2800" dirty="0">
                <a:solidFill>
                  <a:srgbClr val="FF0000"/>
                </a:solidFill>
              </a:rPr>
              <a:t>An introduction to the Military and Veterans Rights Bureau (MVRB)</a:t>
            </a:r>
          </a:p>
          <a:p>
            <a:endParaRPr lang="en-US" sz="2800" dirty="0">
              <a:solidFill>
                <a:srgbClr val="FF0000"/>
              </a:solidFill>
            </a:endParaRPr>
          </a:p>
          <a:p>
            <a:pPr marL="457200" indent="-457200">
              <a:buFont typeface="Arial" panose="020B0604020202020204" pitchFamily="34" charset="0"/>
              <a:buChar char="•"/>
            </a:pPr>
            <a:r>
              <a:rPr lang="en-US" sz="2800" dirty="0">
                <a:solidFill>
                  <a:srgbClr val="FF0000"/>
                </a:solidFill>
              </a:rPr>
              <a:t>An overview of scams targeting veterans</a:t>
            </a:r>
          </a:p>
          <a:p>
            <a:endParaRPr lang="en-US" sz="2800" dirty="0">
              <a:solidFill>
                <a:srgbClr val="FF0000"/>
              </a:solidFill>
            </a:endParaRPr>
          </a:p>
          <a:p>
            <a:pPr marL="457200" indent="-457200">
              <a:buFont typeface="Arial" panose="020B0604020202020204" pitchFamily="34" charset="0"/>
              <a:buChar char="•"/>
            </a:pPr>
            <a:r>
              <a:rPr lang="en-US" sz="2800" dirty="0">
                <a:solidFill>
                  <a:srgbClr val="FF0000"/>
                </a:solidFill>
              </a:rPr>
              <a:t>An overview of your rights as a veteran</a:t>
            </a:r>
          </a:p>
          <a:p>
            <a:endParaRPr lang="en-US" sz="2800" dirty="0">
              <a:solidFill>
                <a:srgbClr val="FF0000"/>
              </a:solidFill>
            </a:endParaRPr>
          </a:p>
          <a:p>
            <a:pPr marL="457200" indent="-457200">
              <a:buFont typeface="Arial" panose="020B0604020202020204" pitchFamily="34" charset="0"/>
              <a:buChar char="•"/>
            </a:pPr>
            <a:r>
              <a:rPr lang="en-US" sz="2800" dirty="0">
                <a:solidFill>
                  <a:srgbClr val="FF0000"/>
                </a:solidFill>
              </a:rPr>
              <a:t>Ways to contact the bureau </a:t>
            </a:r>
            <a:endParaRPr lang="en-US" dirty="0">
              <a:solidFill>
                <a:srgbClr val="FF0000"/>
              </a:solidFill>
            </a:endParaRPr>
          </a:p>
          <a:p>
            <a:endParaRPr lang="en-US" sz="2800" b="1" dirty="0">
              <a:solidFill>
                <a:srgbClr val="FF0000"/>
              </a:solidFill>
            </a:endParaRPr>
          </a:p>
        </p:txBody>
      </p:sp>
    </p:spTree>
    <p:extLst>
      <p:ext uri="{BB962C8B-B14F-4D97-AF65-F5344CB8AC3E}">
        <p14:creationId xmlns:p14="http://schemas.microsoft.com/office/powerpoint/2010/main" val="1105144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4A5CC-DD76-41FE-B1CE-3315339B2F37}"/>
              </a:ext>
            </a:extLst>
          </p:cNvPr>
          <p:cNvSpPr>
            <a:spLocks noGrp="1"/>
          </p:cNvSpPr>
          <p:nvPr>
            <p:ph idx="1"/>
          </p:nvPr>
        </p:nvSpPr>
        <p:spPr>
          <a:xfrm>
            <a:off x="457200" y="2624446"/>
            <a:ext cx="8229600" cy="4096987"/>
          </a:xfrm>
        </p:spPr>
        <p:txBody>
          <a:bodyPr/>
          <a:lstStyle/>
          <a:p>
            <a:pPr marL="0" indent="0" algn="ctr">
              <a:buNone/>
            </a:pPr>
            <a:r>
              <a:rPr lang="en-US" sz="2400" dirty="0"/>
              <a:t>Website:</a:t>
            </a:r>
          </a:p>
          <a:p>
            <a:pPr marL="0" indent="0" algn="ctr">
              <a:buNone/>
            </a:pPr>
            <a:r>
              <a:rPr lang="en-US" sz="2400" dirty="0"/>
              <a:t>https://illinoisattorneygeneral.gov/rights-of-the-people/military-and-veterans-rights/</a:t>
            </a:r>
            <a:endParaRPr lang="en-US" sz="1200" dirty="0"/>
          </a:p>
          <a:p>
            <a:pPr marL="0" indent="0" algn="ctr">
              <a:buNone/>
            </a:pPr>
            <a:endParaRPr lang="en-US" sz="1200" dirty="0"/>
          </a:p>
          <a:p>
            <a:pPr marL="0" indent="0" algn="ctr">
              <a:buNone/>
            </a:pPr>
            <a:r>
              <a:rPr lang="en-US" sz="2400" dirty="0"/>
              <a:t>E-Mail:</a:t>
            </a:r>
          </a:p>
          <a:p>
            <a:pPr marL="0" indent="0" algn="ctr">
              <a:buNone/>
            </a:pPr>
            <a:r>
              <a:rPr lang="en-US" sz="2400" dirty="0"/>
              <a:t>MVRB@ilag.gov</a:t>
            </a:r>
          </a:p>
          <a:p>
            <a:pPr marL="0" indent="0" algn="ctr">
              <a:buNone/>
            </a:pPr>
            <a:endParaRPr lang="en-US" sz="2400" dirty="0"/>
          </a:p>
          <a:p>
            <a:pPr marL="0" indent="0" algn="ctr">
              <a:buNone/>
            </a:pPr>
            <a:r>
              <a:rPr lang="en-US" sz="2400" dirty="0"/>
              <a:t>Helpline:</a:t>
            </a:r>
          </a:p>
          <a:p>
            <a:pPr marL="0" indent="0" algn="ctr">
              <a:buNone/>
            </a:pPr>
            <a:r>
              <a:rPr lang="en-US" sz="2400" dirty="0"/>
              <a:t>(800) 382-3000</a:t>
            </a:r>
          </a:p>
        </p:txBody>
      </p:sp>
    </p:spTree>
    <p:extLst>
      <p:ext uri="{BB962C8B-B14F-4D97-AF65-F5344CB8AC3E}">
        <p14:creationId xmlns:p14="http://schemas.microsoft.com/office/powerpoint/2010/main" val="340246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F9854C-08BE-D096-404B-A9BE127BFBB7}"/>
              </a:ext>
            </a:extLst>
          </p:cNvPr>
          <p:cNvSpPr txBox="1"/>
          <p:nvPr/>
        </p:nvSpPr>
        <p:spPr>
          <a:xfrm>
            <a:off x="977029" y="2188923"/>
            <a:ext cx="7189940" cy="1938992"/>
          </a:xfrm>
          <a:prstGeom prst="rect">
            <a:avLst/>
          </a:prstGeom>
          <a:noFill/>
        </p:spPr>
        <p:txBody>
          <a:bodyPr wrap="square" rtlCol="0">
            <a:spAutoFit/>
          </a:bodyPr>
          <a:lstStyle/>
          <a:p>
            <a:pPr algn="ctr"/>
            <a:r>
              <a:rPr lang="en-US" sz="4000" b="1" dirty="0">
                <a:solidFill>
                  <a:srgbClr val="FF0000"/>
                </a:solidFill>
              </a:rPr>
              <a:t>Military Veterans Rights Bureau</a:t>
            </a:r>
            <a:endParaRPr lang="en-US" sz="800" b="1" dirty="0"/>
          </a:p>
          <a:p>
            <a:pPr algn="ctr"/>
            <a:r>
              <a:rPr lang="en-US" sz="4000" b="1" dirty="0">
                <a:solidFill>
                  <a:schemeClr val="bg1"/>
                </a:solidFill>
              </a:rPr>
              <a:t>(MVRB)</a:t>
            </a:r>
          </a:p>
        </p:txBody>
      </p:sp>
      <p:sp>
        <p:nvSpPr>
          <p:cNvPr id="3" name="TextBox 2">
            <a:extLst>
              <a:ext uri="{FF2B5EF4-FFF2-40B4-BE49-F238E27FC236}">
                <a16:creationId xmlns:a16="http://schemas.microsoft.com/office/drawing/2014/main" id="{42F60E2A-FA11-DFCF-23E1-81A3EA74C238}"/>
              </a:ext>
            </a:extLst>
          </p:cNvPr>
          <p:cNvSpPr txBox="1"/>
          <p:nvPr/>
        </p:nvSpPr>
        <p:spPr>
          <a:xfrm>
            <a:off x="469725" y="4459266"/>
            <a:ext cx="8204547" cy="1323439"/>
          </a:xfrm>
          <a:prstGeom prst="rect">
            <a:avLst/>
          </a:prstGeom>
          <a:noFill/>
        </p:spPr>
        <p:txBody>
          <a:bodyPr wrap="square" rtlCol="0">
            <a:spAutoFit/>
          </a:bodyPr>
          <a:lstStyle/>
          <a:p>
            <a:pPr algn="ctr"/>
            <a:r>
              <a:rPr lang="en-US" sz="2400" b="1" dirty="0">
                <a:solidFill>
                  <a:schemeClr val="accent6">
                    <a:lumMod val="75000"/>
                  </a:schemeClr>
                </a:solidFill>
              </a:rPr>
              <a:t>The only Bureau like it in the Country</a:t>
            </a:r>
            <a:endParaRPr lang="en-US" sz="800" b="1" dirty="0">
              <a:solidFill>
                <a:schemeClr val="accent6">
                  <a:lumMod val="75000"/>
                </a:schemeClr>
              </a:solidFill>
            </a:endParaRPr>
          </a:p>
          <a:p>
            <a:pPr algn="ctr"/>
            <a:r>
              <a:rPr lang="en-US" sz="2400" b="1" dirty="0">
                <a:solidFill>
                  <a:schemeClr val="accent6">
                    <a:lumMod val="75000"/>
                  </a:schemeClr>
                </a:solidFill>
              </a:rPr>
              <a:t>Everyone has been a part of the military community.</a:t>
            </a:r>
          </a:p>
          <a:p>
            <a:pPr marL="285750" indent="-285750" algn="ctr">
              <a:buFont typeface="Arial" panose="020B0604020202020204" pitchFamily="34" charset="0"/>
              <a:buChar char="•"/>
            </a:pPr>
            <a:endParaRPr lang="en-US" sz="800" b="1" dirty="0"/>
          </a:p>
          <a:p>
            <a:pPr algn="ctr"/>
            <a:r>
              <a:rPr lang="en-US" sz="2400" b="1" dirty="0">
                <a:solidFill>
                  <a:schemeClr val="accent6">
                    <a:lumMod val="75000"/>
                  </a:schemeClr>
                </a:solidFill>
              </a:rPr>
              <a:t>VA Accreditation is a requirement</a:t>
            </a:r>
            <a:endParaRPr lang="en-US" sz="800" b="1" dirty="0">
              <a:solidFill>
                <a:schemeClr val="accent6">
                  <a:lumMod val="75000"/>
                </a:schemeClr>
              </a:solidFill>
            </a:endParaRPr>
          </a:p>
        </p:txBody>
      </p:sp>
    </p:spTree>
    <p:extLst>
      <p:ext uri="{BB962C8B-B14F-4D97-AF65-F5344CB8AC3E}">
        <p14:creationId xmlns:p14="http://schemas.microsoft.com/office/powerpoint/2010/main" val="1892259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3FD-4A53-D50A-5086-14F58169252F}"/>
              </a:ext>
            </a:extLst>
          </p:cNvPr>
          <p:cNvSpPr>
            <a:spLocks noGrp="1"/>
          </p:cNvSpPr>
          <p:nvPr>
            <p:ph type="ctrTitle"/>
          </p:nvPr>
        </p:nvSpPr>
        <p:spPr>
          <a:xfrm>
            <a:off x="679784" y="1768642"/>
            <a:ext cx="7772400" cy="1082842"/>
          </a:xfrm>
        </p:spPr>
        <p:txBody>
          <a:bodyPr/>
          <a:lstStyle/>
          <a:p>
            <a:r>
              <a:rPr lang="en-US" sz="7200" dirty="0"/>
              <a:t>Mission</a:t>
            </a:r>
          </a:p>
        </p:txBody>
      </p:sp>
      <p:sp>
        <p:nvSpPr>
          <p:cNvPr id="3" name="Subtitle 2">
            <a:extLst>
              <a:ext uri="{FF2B5EF4-FFF2-40B4-BE49-F238E27FC236}">
                <a16:creationId xmlns:a16="http://schemas.microsoft.com/office/drawing/2014/main" id="{6228D9A7-971B-8FEC-FDB9-A4C7FAFF0B01}"/>
              </a:ext>
            </a:extLst>
          </p:cNvPr>
          <p:cNvSpPr>
            <a:spLocks noGrp="1"/>
          </p:cNvSpPr>
          <p:nvPr>
            <p:ph type="subTitle" idx="1"/>
          </p:nvPr>
        </p:nvSpPr>
        <p:spPr>
          <a:xfrm>
            <a:off x="348916" y="3068052"/>
            <a:ext cx="8446168" cy="3380874"/>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effectLst/>
                <a:uLnTx/>
                <a:uFillTx/>
                <a:latin typeface="Trebuchet MS" panose="020B0603020202020204"/>
                <a:ea typeface="+mn-ea"/>
                <a:cs typeface="+mn-cs"/>
              </a:rPr>
              <a:t>The Military and </a:t>
            </a:r>
            <a:r>
              <a:rPr lang="en-US" sz="2700" b="1" kern="1200" dirty="0">
                <a:latin typeface="Trebuchet MS" panose="020B0603020202020204"/>
              </a:rPr>
              <a:t>Veterans Rights Bureau works to ensure Illinois service members, veterans, their families, and their survivors receive every right, benefit and protection mandated by both State and Federal Law, that they have earned for their service to their country, their state and their community.   </a:t>
            </a:r>
            <a:endParaRPr kumimoji="0" lang="en-US" sz="2700" b="1" i="0" u="none" strike="noStrike" kern="1200" cap="none" spc="0" normalizeH="0" baseline="0" noProof="0" dirty="0">
              <a:ln>
                <a:noFill/>
              </a:ln>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2564487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2775-2C0C-30BA-AC8F-D6C123FF05A0}"/>
              </a:ext>
            </a:extLst>
          </p:cNvPr>
          <p:cNvSpPr>
            <a:spLocks noGrp="1"/>
          </p:cNvSpPr>
          <p:nvPr>
            <p:ph type="ctrTitle"/>
          </p:nvPr>
        </p:nvSpPr>
        <p:spPr>
          <a:xfrm>
            <a:off x="169817" y="2130425"/>
            <a:ext cx="8739052" cy="913221"/>
          </a:xfrm>
        </p:spPr>
        <p:txBody>
          <a:bodyPr/>
          <a:lstStyle/>
          <a:p>
            <a:r>
              <a:rPr lang="en-US" sz="4800" dirty="0"/>
              <a:t>Education and Outreach</a:t>
            </a:r>
          </a:p>
        </p:txBody>
      </p:sp>
      <p:sp>
        <p:nvSpPr>
          <p:cNvPr id="3" name="Subtitle 2">
            <a:extLst>
              <a:ext uri="{FF2B5EF4-FFF2-40B4-BE49-F238E27FC236}">
                <a16:creationId xmlns:a16="http://schemas.microsoft.com/office/drawing/2014/main" id="{108EBBCF-E083-822D-5FCA-096A95726406}"/>
              </a:ext>
            </a:extLst>
          </p:cNvPr>
          <p:cNvSpPr>
            <a:spLocks noGrp="1"/>
          </p:cNvSpPr>
          <p:nvPr>
            <p:ph type="subTitle" idx="1"/>
          </p:nvPr>
        </p:nvSpPr>
        <p:spPr>
          <a:xfrm>
            <a:off x="169817" y="3161211"/>
            <a:ext cx="8739052" cy="3526971"/>
          </a:xfrm>
        </p:spPr>
        <p:txBody>
          <a:bodyPr/>
          <a:lstStyle/>
          <a:p>
            <a:pPr marL="571500" indent="-571500" algn="l">
              <a:buFont typeface="Arial" panose="020B0604020202020204" pitchFamily="34" charset="0"/>
              <a:buChar char="•"/>
            </a:pPr>
            <a:r>
              <a:rPr lang="en-US" sz="4000" dirty="0">
                <a:solidFill>
                  <a:srgbClr val="000000"/>
                </a:solidFill>
                <a:latin typeface="Arial"/>
                <a:cs typeface="Arial"/>
              </a:rPr>
              <a:t>Provide Resource Information</a:t>
            </a:r>
            <a:endParaRPr kumimoji="0" lang="en-US" sz="4000" b="0" i="0" u="none" strike="noStrike" kern="0" cap="none" spc="0" normalizeH="0" baseline="0" noProof="0" dirty="0">
              <a:ln>
                <a:noFill/>
              </a:ln>
              <a:solidFill>
                <a:srgbClr val="000000"/>
              </a:solidFill>
              <a:effectLst/>
              <a:uLnTx/>
              <a:uFillTx/>
              <a:latin typeface="Arial"/>
              <a:ea typeface="+mn-ea"/>
              <a:cs typeface="Arial"/>
            </a:endParaRPr>
          </a:p>
          <a:p>
            <a:pPr marL="571500" indent="-571500" algn="l">
              <a:buFont typeface="Arial" panose="020B0604020202020204" pitchFamily="34" charset="0"/>
              <a:buChar char="•"/>
            </a:pPr>
            <a:r>
              <a:rPr lang="en-US" sz="4000" dirty="0"/>
              <a:t>Attend veteran-related events</a:t>
            </a:r>
            <a:endParaRPr lang="en-US" sz="1200" dirty="0"/>
          </a:p>
          <a:p>
            <a:pPr marL="1028700" lvl="1" indent="-571500" algn="l">
              <a:spcBef>
                <a:spcPts val="0"/>
              </a:spcBef>
              <a:buFont typeface="Arial" panose="020B0604020202020204" pitchFamily="34" charset="0"/>
              <a:buChar char="•"/>
            </a:pPr>
            <a:r>
              <a:rPr lang="en-US" sz="3600" dirty="0"/>
              <a:t>Resource Fairs </a:t>
            </a:r>
          </a:p>
          <a:p>
            <a:pPr marL="1028700" lvl="1" indent="-571500" algn="l">
              <a:buFont typeface="Arial" panose="020B0604020202020204" pitchFamily="34" charset="0"/>
              <a:buChar char="•"/>
            </a:pPr>
            <a:r>
              <a:rPr lang="en-US" sz="3600" dirty="0"/>
              <a:t>Annual Conventions </a:t>
            </a:r>
          </a:p>
          <a:p>
            <a:pPr lvl="1" algn="l"/>
            <a:endParaRPr lang="en-US" sz="1200" dirty="0"/>
          </a:p>
          <a:p>
            <a:pPr marL="571500" marR="0" lvl="0" indent="-5715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sz="4000" b="0" i="0" u="none" strike="noStrike" kern="0" cap="none" spc="0" normalizeH="0" baseline="0" noProof="0" dirty="0">
                <a:ln>
                  <a:noFill/>
                </a:ln>
                <a:solidFill>
                  <a:srgbClr val="000000"/>
                </a:solidFill>
                <a:effectLst/>
                <a:uLnTx/>
                <a:uFillTx/>
                <a:latin typeface="Arial"/>
                <a:ea typeface="+mn-ea"/>
                <a:cs typeface="Arial"/>
              </a:rPr>
              <a:t>Conduct Presentations</a:t>
            </a:r>
          </a:p>
          <a:p>
            <a:pPr marL="1028700" lvl="1" indent="-571500" algn="l">
              <a:buFont typeface="Arial" panose="020B0604020202020204" pitchFamily="34" charset="0"/>
              <a:buChar char="•"/>
            </a:pPr>
            <a:endParaRPr lang="en-US" sz="3600" dirty="0"/>
          </a:p>
        </p:txBody>
      </p:sp>
    </p:spTree>
    <p:extLst>
      <p:ext uri="{BB962C8B-B14F-4D97-AF65-F5344CB8AC3E}">
        <p14:creationId xmlns:p14="http://schemas.microsoft.com/office/powerpoint/2010/main" val="1405328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8"/>
          <p:cNvSpPr>
            <a:spLocks noChangeArrowheads="1"/>
          </p:cNvSpPr>
          <p:nvPr/>
        </p:nvSpPr>
        <p:spPr bwMode="auto">
          <a:xfrm>
            <a:off x="152400" y="0"/>
            <a:ext cx="8991600" cy="6172200"/>
          </a:xfrm>
          <a:prstGeom prst="rect">
            <a:avLst/>
          </a:prstGeom>
          <a:noFill/>
          <a:ln w="9525">
            <a:noFill/>
            <a:miter lim="800000"/>
            <a:headEnd/>
            <a:tailEnd/>
          </a:ln>
        </p:spPr>
        <p:txBody>
          <a:bodyPr anchor="ctr"/>
          <a:lstStyle/>
          <a:p>
            <a:pPr algn="ctr"/>
            <a:endParaRPr lang="en-US" sz="3200" b="1">
              <a:solidFill>
                <a:srgbClr val="FFCC66"/>
              </a:solidFill>
              <a:latin typeface="Bookman Old Style" pitchFamily="18" charset="0"/>
            </a:endParaRPr>
          </a:p>
        </p:txBody>
      </p:sp>
      <p:sp>
        <p:nvSpPr>
          <p:cNvPr id="7" name="Content Placeholder 6">
            <a:extLst>
              <a:ext uri="{FF2B5EF4-FFF2-40B4-BE49-F238E27FC236}">
                <a16:creationId xmlns:a16="http://schemas.microsoft.com/office/drawing/2014/main" id="{220CC3B0-CE9A-49DE-8748-688375CAAD8E}"/>
              </a:ext>
            </a:extLst>
          </p:cNvPr>
          <p:cNvSpPr>
            <a:spLocks noGrp="1"/>
          </p:cNvSpPr>
          <p:nvPr>
            <p:ph idx="1"/>
          </p:nvPr>
        </p:nvSpPr>
        <p:spPr>
          <a:xfrm>
            <a:off x="1" y="1900052"/>
            <a:ext cx="8882742" cy="4882489"/>
          </a:xfrm>
        </p:spPr>
        <p:txBody>
          <a:bodyPr/>
          <a:lstStyle/>
          <a:p>
            <a:pPr marL="0" indent="0" algn="ctr">
              <a:buNone/>
            </a:pPr>
            <a:endParaRPr lang="en-US" sz="800" b="1" dirty="0">
              <a:solidFill>
                <a:srgbClr val="FF0000"/>
              </a:solidFill>
            </a:endParaRPr>
          </a:p>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a:ea typeface="+mn-ea"/>
              <a:cs typeface="Arial"/>
            </a:endParaRPr>
          </a:p>
          <a:p>
            <a:pPr marL="0" indent="0" algn="ctr">
              <a:buNone/>
            </a:pPr>
            <a:endParaRPr lang="en-US" sz="2800" dirty="0"/>
          </a:p>
        </p:txBody>
      </p:sp>
      <p:sp>
        <p:nvSpPr>
          <p:cNvPr id="3" name="TextBox 2">
            <a:extLst>
              <a:ext uri="{FF2B5EF4-FFF2-40B4-BE49-F238E27FC236}">
                <a16:creationId xmlns:a16="http://schemas.microsoft.com/office/drawing/2014/main" id="{B6160A5B-D2A8-9CD6-0D6F-B2039E465C34}"/>
              </a:ext>
            </a:extLst>
          </p:cNvPr>
          <p:cNvSpPr txBox="1"/>
          <p:nvPr/>
        </p:nvSpPr>
        <p:spPr>
          <a:xfrm>
            <a:off x="590550" y="2048561"/>
            <a:ext cx="7848600" cy="1323439"/>
          </a:xfrm>
          <a:prstGeom prst="rect">
            <a:avLst/>
          </a:prstGeom>
          <a:noFill/>
        </p:spPr>
        <p:txBody>
          <a:bodyPr wrap="square">
            <a:spAutoFit/>
          </a:bodyPr>
          <a:lstStyle/>
          <a:p>
            <a:pPr marL="0" indent="0" algn="ctr">
              <a:buNone/>
            </a:pPr>
            <a:r>
              <a:rPr kumimoji="0" lang="en-US" sz="4000" b="1" i="0" u="sng" strike="noStrike" kern="0" cap="none" spc="0" normalizeH="0" baseline="0" noProof="0" dirty="0">
                <a:ln>
                  <a:noFill/>
                </a:ln>
                <a:effectLst/>
                <a:uLnTx/>
                <a:uFillTx/>
                <a:latin typeface="Arial"/>
                <a:ea typeface="+mn-ea"/>
                <a:cs typeface="Arial"/>
              </a:rPr>
              <a:t>Educational presentations for the military community</a:t>
            </a:r>
          </a:p>
        </p:txBody>
      </p:sp>
      <p:sp>
        <p:nvSpPr>
          <p:cNvPr id="5" name="TextBox 4">
            <a:extLst>
              <a:ext uri="{FF2B5EF4-FFF2-40B4-BE49-F238E27FC236}">
                <a16:creationId xmlns:a16="http://schemas.microsoft.com/office/drawing/2014/main" id="{404A596C-0AA7-4A8D-7E27-33D58389E2FA}"/>
              </a:ext>
            </a:extLst>
          </p:cNvPr>
          <p:cNvSpPr txBox="1"/>
          <p:nvPr/>
        </p:nvSpPr>
        <p:spPr>
          <a:xfrm>
            <a:off x="878774" y="3694965"/>
            <a:ext cx="7331776"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Trebuchet MS" panose="020B0603020202020204"/>
                <a:ea typeface="+mn-ea"/>
                <a:cs typeface="+mn-cs"/>
              </a:rPr>
              <a:t>	1.  MVRB overview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latin typeface="Trebuchet MS" panose="020B0603020202020204"/>
                <a:cs typeface="+mn-cs"/>
              </a:rPr>
              <a:t>	2.  Service member employment rights</a:t>
            </a:r>
            <a:endParaRPr kumimoji="0" lang="en-US" sz="2800" b="0" i="0" u="none" strike="noStrike" kern="1200" cap="none" spc="0" normalizeH="0" baseline="0" noProof="0" dirty="0">
              <a:ln>
                <a:noFill/>
              </a:ln>
              <a:effectLst/>
              <a:uLnTx/>
              <a:uFillTx/>
              <a:latin typeface="Trebuchet MS" panose="020B0603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effectLst/>
                <a:uLnTx/>
                <a:uFillTx/>
                <a:latin typeface="Trebuchet MS" panose="020B0603020202020204"/>
                <a:ea typeface="+mn-ea"/>
                <a:cs typeface="+mn-cs"/>
              </a:rPr>
              <a:t>	3.  Veteran consumer rights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latin typeface="Trebuchet MS" panose="020B0603020202020204"/>
                <a:cs typeface="+mn-cs"/>
              </a:rPr>
              <a:t>	4.  </a:t>
            </a:r>
            <a:r>
              <a:rPr kumimoji="0" lang="en-US" sz="2800" b="0" i="0" u="none" strike="noStrike" kern="1200" cap="none" spc="0" normalizeH="0" baseline="0" noProof="0" dirty="0">
                <a:ln>
                  <a:noFill/>
                </a:ln>
                <a:effectLst/>
                <a:uLnTx/>
                <a:uFillTx/>
                <a:latin typeface="Trebuchet MS" panose="020B0603020202020204"/>
                <a:ea typeface="+mn-ea"/>
                <a:cs typeface="+mn-cs"/>
              </a:rPr>
              <a:t>Veteran Assistance Oversight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latin typeface="Trebuchet MS" panose="020B0603020202020204"/>
                <a:cs typeface="+mn-cs"/>
              </a:rPr>
              <a:t>	5.  State Charter</a:t>
            </a:r>
            <a:endParaRPr kumimoji="0" lang="en-US" sz="2800" b="0" i="0" u="none" strike="noStrike" kern="1200" cap="none" spc="0" normalizeH="0" baseline="0" noProof="0" dirty="0">
              <a:ln>
                <a:noFill/>
              </a:ln>
              <a:effectLst/>
              <a:uLnTx/>
              <a:uFillTx/>
              <a:latin typeface="Trebuchet MS" panose="020B0603020202020204"/>
              <a:ea typeface="+mn-ea"/>
              <a:cs typeface="+mn-cs"/>
            </a:endParaRPr>
          </a:p>
        </p:txBody>
      </p:sp>
    </p:spTree>
    <p:extLst>
      <p:ext uri="{BB962C8B-B14F-4D97-AF65-F5344CB8AC3E}">
        <p14:creationId xmlns:p14="http://schemas.microsoft.com/office/powerpoint/2010/main" val="493912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8"/>
          <p:cNvSpPr>
            <a:spLocks noChangeArrowheads="1"/>
          </p:cNvSpPr>
          <p:nvPr/>
        </p:nvSpPr>
        <p:spPr bwMode="auto">
          <a:xfrm>
            <a:off x="152400" y="0"/>
            <a:ext cx="8991600" cy="6172200"/>
          </a:xfrm>
          <a:prstGeom prst="rect">
            <a:avLst/>
          </a:prstGeom>
          <a:noFill/>
          <a:ln w="9525">
            <a:noFill/>
            <a:miter lim="800000"/>
            <a:headEnd/>
            <a:tailEnd/>
          </a:ln>
        </p:spPr>
        <p:txBody>
          <a:bodyPr anchor="ctr"/>
          <a:lstStyle/>
          <a:p>
            <a:pPr algn="ctr"/>
            <a:endParaRPr lang="en-US" sz="3200" b="1">
              <a:solidFill>
                <a:srgbClr val="FFCC66"/>
              </a:solidFill>
              <a:latin typeface="Bookman Old Style" pitchFamily="18" charset="0"/>
            </a:endParaRPr>
          </a:p>
        </p:txBody>
      </p:sp>
      <p:sp>
        <p:nvSpPr>
          <p:cNvPr id="7" name="Content Placeholder 6">
            <a:extLst>
              <a:ext uri="{FF2B5EF4-FFF2-40B4-BE49-F238E27FC236}">
                <a16:creationId xmlns:a16="http://schemas.microsoft.com/office/drawing/2014/main" id="{220CC3B0-CE9A-49DE-8748-688375CAAD8E}"/>
              </a:ext>
            </a:extLst>
          </p:cNvPr>
          <p:cNvSpPr>
            <a:spLocks noGrp="1"/>
          </p:cNvSpPr>
          <p:nvPr>
            <p:ph idx="1"/>
          </p:nvPr>
        </p:nvSpPr>
        <p:spPr>
          <a:xfrm>
            <a:off x="0" y="1975511"/>
            <a:ext cx="9089571" cy="3891889"/>
          </a:xfrm>
        </p:spPr>
        <p:txBody>
          <a:bodyPr/>
          <a:lstStyle/>
          <a:p>
            <a:pPr marL="0" indent="0" algn="ctr">
              <a:buNone/>
            </a:pPr>
            <a:endParaRPr lang="en-US" sz="800" b="1" dirty="0">
              <a:solidFill>
                <a:srgbClr val="FF0000"/>
              </a:solidFill>
            </a:endParaRPr>
          </a:p>
          <a:p>
            <a:pPr marL="0" indent="0" algn="ctr">
              <a:buNone/>
            </a:pPr>
            <a:r>
              <a:rPr lang="en-US" sz="4000" b="1" dirty="0">
                <a:solidFill>
                  <a:srgbClr val="FF0000"/>
                </a:solidFill>
              </a:rPr>
              <a:t>Topics covered in a Service member</a:t>
            </a:r>
          </a:p>
          <a:p>
            <a:pPr marL="0" indent="0" algn="ctr">
              <a:buNone/>
            </a:pPr>
            <a:r>
              <a:rPr kumimoji="0" lang="en-US" sz="4000" b="1" i="0" u="none" strike="noStrike" kern="0" cap="none" spc="0" normalizeH="0" baseline="0" noProof="0" dirty="0">
                <a:ln>
                  <a:noFill/>
                </a:ln>
                <a:solidFill>
                  <a:srgbClr val="FF0000"/>
                </a:solidFill>
                <a:effectLst/>
                <a:uLnTx/>
                <a:uFillTx/>
                <a:latin typeface="Arial"/>
                <a:ea typeface="+mn-ea"/>
                <a:cs typeface="Arial"/>
              </a:rPr>
              <a:t>Employment Rights presentation</a:t>
            </a:r>
            <a:endParaRPr kumimoji="0" lang="en-US" sz="2800" b="1" i="0" u="none" strike="noStrike" kern="0" cap="none" spc="0" normalizeH="0" baseline="0" noProof="0" dirty="0">
              <a:ln>
                <a:noFill/>
              </a:ln>
              <a:solidFill>
                <a:srgbClr val="000000"/>
              </a:solidFill>
              <a:effectLst/>
              <a:uLnTx/>
              <a:uFillTx/>
              <a:latin typeface="Arial"/>
              <a:ea typeface="+mn-ea"/>
              <a:cs typeface="Arial"/>
            </a:endParaRPr>
          </a:p>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a:ea typeface="+mn-ea"/>
              <a:cs typeface="Arial"/>
            </a:endParaRPr>
          </a:p>
          <a:p>
            <a:pPr marL="0" indent="0" algn="ctr">
              <a:buNone/>
            </a:pPr>
            <a:r>
              <a:rPr lang="en-US" sz="2800" dirty="0"/>
              <a:t>Reemployment</a:t>
            </a:r>
          </a:p>
          <a:p>
            <a:pPr marL="0" indent="0" algn="ctr">
              <a:buNone/>
            </a:pPr>
            <a:r>
              <a:rPr lang="en-US" sz="2800" dirty="0"/>
              <a:t>Differential and Concurrent Pay</a:t>
            </a:r>
          </a:p>
          <a:p>
            <a:pPr marL="0" indent="0" algn="ctr">
              <a:buNone/>
            </a:pPr>
            <a:r>
              <a:rPr lang="en-US" sz="2800" dirty="0"/>
              <a:t>Employment benefits</a:t>
            </a:r>
          </a:p>
        </p:txBody>
      </p:sp>
    </p:spTree>
    <p:extLst>
      <p:ext uri="{BB962C8B-B14F-4D97-AF65-F5344CB8AC3E}">
        <p14:creationId xmlns:p14="http://schemas.microsoft.com/office/powerpoint/2010/main" val="1164632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8"/>
          <p:cNvSpPr>
            <a:spLocks noChangeArrowheads="1"/>
          </p:cNvSpPr>
          <p:nvPr/>
        </p:nvSpPr>
        <p:spPr bwMode="auto">
          <a:xfrm>
            <a:off x="152400" y="0"/>
            <a:ext cx="8991600" cy="6172200"/>
          </a:xfrm>
          <a:prstGeom prst="rect">
            <a:avLst/>
          </a:prstGeom>
          <a:noFill/>
          <a:ln w="9525">
            <a:noFill/>
            <a:miter lim="800000"/>
            <a:headEnd/>
            <a:tailEnd/>
          </a:ln>
        </p:spPr>
        <p:txBody>
          <a:bodyPr anchor="ctr"/>
          <a:lstStyle/>
          <a:p>
            <a:pPr algn="ctr"/>
            <a:endParaRPr lang="en-US" sz="3200" b="1">
              <a:solidFill>
                <a:srgbClr val="FFCC66"/>
              </a:solidFill>
              <a:latin typeface="Bookman Old Style" pitchFamily="18" charset="0"/>
            </a:endParaRPr>
          </a:p>
        </p:txBody>
      </p:sp>
      <p:sp>
        <p:nvSpPr>
          <p:cNvPr id="7" name="Content Placeholder 6">
            <a:extLst>
              <a:ext uri="{FF2B5EF4-FFF2-40B4-BE49-F238E27FC236}">
                <a16:creationId xmlns:a16="http://schemas.microsoft.com/office/drawing/2014/main" id="{220CC3B0-CE9A-49DE-8748-688375CAAD8E}"/>
              </a:ext>
            </a:extLst>
          </p:cNvPr>
          <p:cNvSpPr>
            <a:spLocks noGrp="1"/>
          </p:cNvSpPr>
          <p:nvPr>
            <p:ph idx="1"/>
          </p:nvPr>
        </p:nvSpPr>
        <p:spPr>
          <a:xfrm>
            <a:off x="0" y="1975511"/>
            <a:ext cx="9089571" cy="3891889"/>
          </a:xfrm>
        </p:spPr>
        <p:txBody>
          <a:bodyPr/>
          <a:lstStyle/>
          <a:p>
            <a:pPr marL="0" indent="0" algn="ctr">
              <a:buNone/>
            </a:pPr>
            <a:endParaRPr lang="en-US" sz="800" b="1" dirty="0">
              <a:solidFill>
                <a:srgbClr val="FF0000"/>
              </a:solidFill>
            </a:endParaRPr>
          </a:p>
          <a:p>
            <a:pPr marL="0" indent="0" algn="ctr">
              <a:buNone/>
            </a:pPr>
            <a:r>
              <a:rPr lang="en-US" sz="4000" b="1" dirty="0">
                <a:solidFill>
                  <a:srgbClr val="FF0000"/>
                </a:solidFill>
              </a:rPr>
              <a:t>Topics covered in a Veteran Consumer presentation</a:t>
            </a:r>
            <a:endParaRPr kumimoji="0" lang="en-US" sz="2800" b="1" i="0" u="none" strike="noStrike" kern="0" cap="none" spc="0" normalizeH="0" baseline="0" noProof="0" dirty="0">
              <a:ln>
                <a:noFill/>
              </a:ln>
              <a:solidFill>
                <a:srgbClr val="000000"/>
              </a:solidFill>
              <a:effectLst/>
              <a:uLnTx/>
              <a:uFillTx/>
              <a:latin typeface="Arial"/>
              <a:ea typeface="+mn-ea"/>
              <a:cs typeface="Arial"/>
            </a:endParaRPr>
          </a:p>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Arial"/>
              <a:ea typeface="+mn-ea"/>
              <a:cs typeface="Arial"/>
            </a:endParaRPr>
          </a:p>
          <a:p>
            <a:pPr marL="0" indent="0" algn="ctr">
              <a:buNone/>
            </a:pPr>
            <a:r>
              <a:rPr lang="en-US" sz="2800" dirty="0"/>
              <a:t>Phishing Scams</a:t>
            </a:r>
          </a:p>
          <a:p>
            <a:pPr marL="0" indent="0" algn="ctr">
              <a:buNone/>
            </a:pPr>
            <a:r>
              <a:rPr lang="en-US" sz="2800" dirty="0"/>
              <a:t>Pension Advance Loan Scams</a:t>
            </a:r>
          </a:p>
          <a:p>
            <a:pPr marL="0" indent="0" algn="ctr">
              <a:buNone/>
            </a:pPr>
            <a:r>
              <a:rPr lang="en-US" sz="2800" dirty="0"/>
              <a:t>VA Benefits Scams</a:t>
            </a:r>
          </a:p>
        </p:txBody>
      </p:sp>
    </p:spTree>
    <p:extLst>
      <p:ext uri="{BB962C8B-B14F-4D97-AF65-F5344CB8AC3E}">
        <p14:creationId xmlns:p14="http://schemas.microsoft.com/office/powerpoint/2010/main" val="687840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95ADCF99-6B7B-4132-565B-43927FD0749D}"/>
              </a:ext>
            </a:extLst>
          </p:cNvPr>
          <p:cNvSpPr txBox="1">
            <a:spLocks/>
          </p:cNvSpPr>
          <p:nvPr/>
        </p:nvSpPr>
        <p:spPr>
          <a:xfrm>
            <a:off x="0" y="1962150"/>
            <a:ext cx="9144000" cy="461578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endParaRPr lang="en-US" sz="800" b="1" kern="0" dirty="0">
              <a:solidFill>
                <a:srgbClr val="FF0000"/>
              </a:solidFill>
            </a:endParaRPr>
          </a:p>
          <a:p>
            <a:pPr marL="0" indent="0" algn="ctr">
              <a:buFontTx/>
              <a:buNone/>
            </a:pPr>
            <a:r>
              <a:rPr lang="en-US" sz="4000" b="1" kern="0" dirty="0">
                <a:solidFill>
                  <a:srgbClr val="FF0000"/>
                </a:solidFill>
              </a:rPr>
              <a:t>Topics covered in a Veteran Assistance Oversight presentation</a:t>
            </a:r>
            <a:endParaRPr lang="en-US" sz="2800" b="1" kern="0" dirty="0">
              <a:solidFill>
                <a:srgbClr val="000000"/>
              </a:solidFill>
              <a:latin typeface="Arial"/>
              <a:cs typeface="Arial"/>
            </a:endParaRPr>
          </a:p>
          <a:p>
            <a:pPr marL="0" indent="0" algn="r">
              <a:buFontTx/>
              <a:buNone/>
              <a:defRPr/>
            </a:pPr>
            <a:endParaRPr lang="en-US" sz="2800" b="1" kern="0" dirty="0">
              <a:solidFill>
                <a:srgbClr val="000000"/>
              </a:solidFill>
              <a:latin typeface="Arial"/>
              <a:cs typeface="Arial"/>
            </a:endParaRPr>
          </a:p>
          <a:p>
            <a:pPr marL="0" indent="0" algn="ctr">
              <a:buFontTx/>
              <a:buNone/>
            </a:pPr>
            <a:r>
              <a:rPr lang="en-US" sz="2800" kern="0" dirty="0"/>
              <a:t>Veterans Assistance Commission Structure</a:t>
            </a:r>
          </a:p>
          <a:p>
            <a:pPr marL="0" indent="0" algn="ctr">
              <a:buFontTx/>
              <a:buNone/>
            </a:pPr>
            <a:r>
              <a:rPr lang="en-US" sz="2800" kern="0" dirty="0"/>
              <a:t>Duties and Responsibilities of Delegates and Alternates</a:t>
            </a:r>
          </a:p>
          <a:p>
            <a:pPr marL="0" indent="0" algn="ctr">
              <a:buFontTx/>
              <a:buNone/>
            </a:pPr>
            <a:r>
              <a:rPr lang="en-US" sz="2800" kern="0" dirty="0"/>
              <a:t>Duties and Responsibilities of a Superintendent</a:t>
            </a:r>
          </a:p>
          <a:p>
            <a:pPr marL="0" indent="0" algn="ctr">
              <a:buFontTx/>
              <a:buNone/>
            </a:pPr>
            <a:r>
              <a:rPr lang="en-US" sz="2800" kern="0" dirty="0"/>
              <a:t>Duties and Responsibilities of the County </a:t>
            </a:r>
          </a:p>
          <a:p>
            <a:pPr marL="0" indent="0" algn="ctr">
              <a:buFontTx/>
              <a:buNone/>
            </a:pPr>
            <a:endParaRPr lang="en-US" sz="2800" kern="0" dirty="0"/>
          </a:p>
          <a:p>
            <a:pPr marL="0" indent="0" algn="ctr">
              <a:buFontTx/>
              <a:buNone/>
            </a:pPr>
            <a:endParaRPr lang="en-US" sz="2800" kern="0" dirty="0"/>
          </a:p>
        </p:txBody>
      </p:sp>
    </p:spTree>
    <p:extLst>
      <p:ext uri="{BB962C8B-B14F-4D97-AF65-F5344CB8AC3E}">
        <p14:creationId xmlns:p14="http://schemas.microsoft.com/office/powerpoint/2010/main" val="398397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92862</TotalTime>
  <Words>2184</Words>
  <Application>Microsoft Office PowerPoint</Application>
  <PresentationFormat>On-screen Show (4:3)</PresentationFormat>
  <Paragraphs>219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Bookman Old Style</vt:lpstr>
      <vt:lpstr>Trebuchet MS</vt:lpstr>
      <vt:lpstr>Default Design</vt:lpstr>
      <vt:lpstr>PowerPoint Presentation</vt:lpstr>
      <vt:lpstr>PowerPoint Presentation</vt:lpstr>
      <vt:lpstr>PowerPoint Presentation</vt:lpstr>
      <vt:lpstr>Mission</vt:lpstr>
      <vt:lpstr>Education and Outreach</vt:lpstr>
      <vt:lpstr>PowerPoint Presentation</vt:lpstr>
      <vt:lpstr>PowerPoint Presentation</vt:lpstr>
      <vt:lpstr>PowerPoint Presentation</vt:lpstr>
      <vt:lpstr>PowerPoint Presentation</vt:lpstr>
      <vt:lpstr>PowerPoint Presentation</vt:lpstr>
      <vt:lpstr>Publications</vt:lpstr>
      <vt:lpstr>Brochures</vt:lpstr>
      <vt:lpstr>Our webpage</vt:lpstr>
      <vt:lpstr>How to ask for help</vt:lpstr>
      <vt:lpstr>Requesting assistance</vt:lpstr>
      <vt:lpstr>PowerPoint Presentation</vt:lpstr>
      <vt:lpstr>Enforcement</vt:lpstr>
      <vt:lpstr>Advising and representing the Attorney General</vt:lpstr>
      <vt:lpstr>Summary</vt:lpstr>
      <vt:lpstr>PowerPoint Presentation</vt:lpstr>
    </vt:vector>
  </TitlesOfParts>
  <Company>Global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DCostello</dc:creator>
  <cp:lastModifiedBy>Yount, Shannon</cp:lastModifiedBy>
  <cp:revision>515</cp:revision>
  <cp:lastPrinted>2022-03-03T18:09:17Z</cp:lastPrinted>
  <dcterms:created xsi:type="dcterms:W3CDTF">2012-10-30T04:50:38Z</dcterms:created>
  <dcterms:modified xsi:type="dcterms:W3CDTF">2024-06-25T03:31:20Z</dcterms:modified>
</cp:coreProperties>
</file>